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2" r:id="rId3"/>
    <p:sldId id="257" r:id="rId4"/>
    <p:sldId id="259" r:id="rId5"/>
    <p:sldId id="260" r:id="rId6"/>
    <p:sldId id="261" r:id="rId7"/>
    <p:sldId id="263" r:id="rId8"/>
    <p:sldId id="264" r:id="rId9"/>
    <p:sldId id="258" r:id="rId10"/>
    <p:sldId id="282" r:id="rId11"/>
    <p:sldId id="266" r:id="rId12"/>
    <p:sldId id="267" r:id="rId13"/>
    <p:sldId id="268" r:id="rId14"/>
    <p:sldId id="269" r:id="rId15"/>
    <p:sldId id="262" r:id="rId16"/>
    <p:sldId id="270" r:id="rId17"/>
    <p:sldId id="271" r:id="rId18"/>
    <p:sldId id="272" r:id="rId19"/>
    <p:sldId id="273" r:id="rId20"/>
    <p:sldId id="274" r:id="rId21"/>
    <p:sldId id="275" r:id="rId22"/>
    <p:sldId id="276" r:id="rId23"/>
    <p:sldId id="277" r:id="rId24"/>
    <p:sldId id="278" r:id="rId25"/>
    <p:sldId id="279" r:id="rId26"/>
    <p:sldId id="280" r:id="rId27"/>
    <p:sldId id="283" r:id="rId28"/>
    <p:sldId id="281"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itra Muchtars" userId="404ac7e49d9d7cdd" providerId="LiveId" clId="{1DBA124D-B14A-4ACC-8D61-3419F7ECA41C}"/>
    <pc:docChg chg="modSld">
      <pc:chgData name="Citra Muchtars" userId="404ac7e49d9d7cdd" providerId="LiveId" clId="{1DBA124D-B14A-4ACC-8D61-3419F7ECA41C}" dt="2025-09-12T17:04:37.898" v="3" actId="20577"/>
      <pc:docMkLst>
        <pc:docMk/>
      </pc:docMkLst>
      <pc:sldChg chg="modSp mod">
        <pc:chgData name="Citra Muchtars" userId="404ac7e49d9d7cdd" providerId="LiveId" clId="{1DBA124D-B14A-4ACC-8D61-3419F7ECA41C}" dt="2025-09-12T17:04:37.898" v="3" actId="20577"/>
        <pc:sldMkLst>
          <pc:docMk/>
          <pc:sldMk cId="2203832628" sldId="256"/>
        </pc:sldMkLst>
        <pc:spChg chg="mod">
          <ac:chgData name="Citra Muchtars" userId="404ac7e49d9d7cdd" providerId="LiveId" clId="{1DBA124D-B14A-4ACC-8D61-3419F7ECA41C}" dt="2025-09-12T17:04:37.898" v="3" actId="20577"/>
          <ac:spMkLst>
            <pc:docMk/>
            <pc:sldMk cId="2203832628" sldId="256"/>
            <ac:spMk id="9" creationId="{2243F55B-EBCD-FDE8-BC0C-6ABFFC60B09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E6E3D-890D-B61E-CE49-57F8AC56F1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1EF44FE5-12EF-9D29-39CF-FA47F3ED5B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4DE28891-293D-7989-078D-033005306547}"/>
              </a:ext>
            </a:extLst>
          </p:cNvPr>
          <p:cNvSpPr>
            <a:spLocks noGrp="1"/>
          </p:cNvSpPr>
          <p:nvPr>
            <p:ph type="dt" sz="half" idx="10"/>
          </p:nvPr>
        </p:nvSpPr>
        <p:spPr/>
        <p:txBody>
          <a:bodyPr/>
          <a:lstStyle/>
          <a:p>
            <a:fld id="{60046204-9D7E-4780-996C-E6BD8378E1BC}" type="datetimeFigureOut">
              <a:rPr lang="en-ID" smtClean="0"/>
              <a:t>13/09/2025</a:t>
            </a:fld>
            <a:endParaRPr lang="en-ID"/>
          </a:p>
        </p:txBody>
      </p:sp>
      <p:sp>
        <p:nvSpPr>
          <p:cNvPr id="5" name="Footer Placeholder 4">
            <a:extLst>
              <a:ext uri="{FF2B5EF4-FFF2-40B4-BE49-F238E27FC236}">
                <a16:creationId xmlns:a16="http://schemas.microsoft.com/office/drawing/2014/main" id="{24D8458C-37E0-F5FF-5FFD-13ABF8060974}"/>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3D10E64C-9D5B-31AF-2D3D-78FFC1F5C300}"/>
              </a:ext>
            </a:extLst>
          </p:cNvPr>
          <p:cNvSpPr>
            <a:spLocks noGrp="1"/>
          </p:cNvSpPr>
          <p:nvPr>
            <p:ph type="sldNum" sz="quarter" idx="12"/>
          </p:nvPr>
        </p:nvSpPr>
        <p:spPr/>
        <p:txBody>
          <a:bodyPr/>
          <a:lstStyle/>
          <a:p>
            <a:fld id="{1E92F0DB-13F1-44AB-A880-40B989A2E1B4}" type="slidenum">
              <a:rPr lang="en-ID" smtClean="0"/>
              <a:t>‹#›</a:t>
            </a:fld>
            <a:endParaRPr lang="en-ID"/>
          </a:p>
        </p:txBody>
      </p:sp>
    </p:spTree>
    <p:extLst>
      <p:ext uri="{BB962C8B-B14F-4D97-AF65-F5344CB8AC3E}">
        <p14:creationId xmlns:p14="http://schemas.microsoft.com/office/powerpoint/2010/main" val="1629920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2E0BE-4A06-AD39-037C-ED33CB29F306}"/>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486B26AD-E450-F21E-D876-5F71ECCA6B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353F0414-776C-89CD-944B-2CD556D96897}"/>
              </a:ext>
            </a:extLst>
          </p:cNvPr>
          <p:cNvSpPr>
            <a:spLocks noGrp="1"/>
          </p:cNvSpPr>
          <p:nvPr>
            <p:ph type="dt" sz="half" idx="10"/>
          </p:nvPr>
        </p:nvSpPr>
        <p:spPr/>
        <p:txBody>
          <a:bodyPr/>
          <a:lstStyle/>
          <a:p>
            <a:fld id="{60046204-9D7E-4780-996C-E6BD8378E1BC}" type="datetimeFigureOut">
              <a:rPr lang="en-ID" smtClean="0"/>
              <a:t>13/09/2025</a:t>
            </a:fld>
            <a:endParaRPr lang="en-ID"/>
          </a:p>
        </p:txBody>
      </p:sp>
      <p:sp>
        <p:nvSpPr>
          <p:cNvPr id="5" name="Footer Placeholder 4">
            <a:extLst>
              <a:ext uri="{FF2B5EF4-FFF2-40B4-BE49-F238E27FC236}">
                <a16:creationId xmlns:a16="http://schemas.microsoft.com/office/drawing/2014/main" id="{50445925-12AE-2ECE-A819-4AF84B2B4C66}"/>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7A64D739-0A21-D574-7D88-47EEA9FAA0BC}"/>
              </a:ext>
            </a:extLst>
          </p:cNvPr>
          <p:cNvSpPr>
            <a:spLocks noGrp="1"/>
          </p:cNvSpPr>
          <p:nvPr>
            <p:ph type="sldNum" sz="quarter" idx="12"/>
          </p:nvPr>
        </p:nvSpPr>
        <p:spPr/>
        <p:txBody>
          <a:bodyPr/>
          <a:lstStyle/>
          <a:p>
            <a:fld id="{1E92F0DB-13F1-44AB-A880-40B989A2E1B4}" type="slidenum">
              <a:rPr lang="en-ID" smtClean="0"/>
              <a:t>‹#›</a:t>
            </a:fld>
            <a:endParaRPr lang="en-ID"/>
          </a:p>
        </p:txBody>
      </p:sp>
    </p:spTree>
    <p:extLst>
      <p:ext uri="{BB962C8B-B14F-4D97-AF65-F5344CB8AC3E}">
        <p14:creationId xmlns:p14="http://schemas.microsoft.com/office/powerpoint/2010/main" val="3118675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4BE210-DB46-4AE0-2860-878D9AD848E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8F7CFDC4-0619-FF2E-F16C-83D94FD97B8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B9ED9AE1-9101-98FD-F5FE-A5EF29EDFC01}"/>
              </a:ext>
            </a:extLst>
          </p:cNvPr>
          <p:cNvSpPr>
            <a:spLocks noGrp="1"/>
          </p:cNvSpPr>
          <p:nvPr>
            <p:ph type="dt" sz="half" idx="10"/>
          </p:nvPr>
        </p:nvSpPr>
        <p:spPr/>
        <p:txBody>
          <a:bodyPr/>
          <a:lstStyle/>
          <a:p>
            <a:fld id="{60046204-9D7E-4780-996C-E6BD8378E1BC}" type="datetimeFigureOut">
              <a:rPr lang="en-ID" smtClean="0"/>
              <a:t>13/09/2025</a:t>
            </a:fld>
            <a:endParaRPr lang="en-ID"/>
          </a:p>
        </p:txBody>
      </p:sp>
      <p:sp>
        <p:nvSpPr>
          <p:cNvPr id="5" name="Footer Placeholder 4">
            <a:extLst>
              <a:ext uri="{FF2B5EF4-FFF2-40B4-BE49-F238E27FC236}">
                <a16:creationId xmlns:a16="http://schemas.microsoft.com/office/drawing/2014/main" id="{EE5123CA-ECDB-5924-E541-732146D9F8E9}"/>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45F88567-6205-4842-7BE6-093B5A277D8B}"/>
              </a:ext>
            </a:extLst>
          </p:cNvPr>
          <p:cNvSpPr>
            <a:spLocks noGrp="1"/>
          </p:cNvSpPr>
          <p:nvPr>
            <p:ph type="sldNum" sz="quarter" idx="12"/>
          </p:nvPr>
        </p:nvSpPr>
        <p:spPr/>
        <p:txBody>
          <a:bodyPr/>
          <a:lstStyle/>
          <a:p>
            <a:fld id="{1E92F0DB-13F1-44AB-A880-40B989A2E1B4}" type="slidenum">
              <a:rPr lang="en-ID" smtClean="0"/>
              <a:t>‹#›</a:t>
            </a:fld>
            <a:endParaRPr lang="en-ID"/>
          </a:p>
        </p:txBody>
      </p:sp>
    </p:spTree>
    <p:extLst>
      <p:ext uri="{BB962C8B-B14F-4D97-AF65-F5344CB8AC3E}">
        <p14:creationId xmlns:p14="http://schemas.microsoft.com/office/powerpoint/2010/main" val="2361117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EA714-7688-53A9-7FB1-CED0DC862EAE}"/>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3B564128-454D-219D-72DB-872689037C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69762819-890C-10FD-48F3-0F095C6339B9}"/>
              </a:ext>
            </a:extLst>
          </p:cNvPr>
          <p:cNvSpPr>
            <a:spLocks noGrp="1"/>
          </p:cNvSpPr>
          <p:nvPr>
            <p:ph type="dt" sz="half" idx="10"/>
          </p:nvPr>
        </p:nvSpPr>
        <p:spPr/>
        <p:txBody>
          <a:bodyPr/>
          <a:lstStyle/>
          <a:p>
            <a:fld id="{60046204-9D7E-4780-996C-E6BD8378E1BC}" type="datetimeFigureOut">
              <a:rPr lang="en-ID" smtClean="0"/>
              <a:t>13/09/2025</a:t>
            </a:fld>
            <a:endParaRPr lang="en-ID"/>
          </a:p>
        </p:txBody>
      </p:sp>
      <p:sp>
        <p:nvSpPr>
          <p:cNvPr id="5" name="Footer Placeholder 4">
            <a:extLst>
              <a:ext uri="{FF2B5EF4-FFF2-40B4-BE49-F238E27FC236}">
                <a16:creationId xmlns:a16="http://schemas.microsoft.com/office/drawing/2014/main" id="{2A892AEB-C16E-E592-05A1-DB89E813EFCF}"/>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9515ABA6-B173-3F2E-81E7-C11E21D7DA4D}"/>
              </a:ext>
            </a:extLst>
          </p:cNvPr>
          <p:cNvSpPr>
            <a:spLocks noGrp="1"/>
          </p:cNvSpPr>
          <p:nvPr>
            <p:ph type="sldNum" sz="quarter" idx="12"/>
          </p:nvPr>
        </p:nvSpPr>
        <p:spPr/>
        <p:txBody>
          <a:bodyPr/>
          <a:lstStyle/>
          <a:p>
            <a:fld id="{1E92F0DB-13F1-44AB-A880-40B989A2E1B4}" type="slidenum">
              <a:rPr lang="en-ID" smtClean="0"/>
              <a:t>‹#›</a:t>
            </a:fld>
            <a:endParaRPr lang="en-ID"/>
          </a:p>
        </p:txBody>
      </p:sp>
    </p:spTree>
    <p:extLst>
      <p:ext uri="{BB962C8B-B14F-4D97-AF65-F5344CB8AC3E}">
        <p14:creationId xmlns:p14="http://schemas.microsoft.com/office/powerpoint/2010/main" val="2135175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9AA89-03D5-542F-622F-782060AC2A8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44437BAF-4FC5-48C1-D300-10E2107E70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EA3F64-2821-DD9B-6F73-98BDDC9662E1}"/>
              </a:ext>
            </a:extLst>
          </p:cNvPr>
          <p:cNvSpPr>
            <a:spLocks noGrp="1"/>
          </p:cNvSpPr>
          <p:nvPr>
            <p:ph type="dt" sz="half" idx="10"/>
          </p:nvPr>
        </p:nvSpPr>
        <p:spPr/>
        <p:txBody>
          <a:bodyPr/>
          <a:lstStyle/>
          <a:p>
            <a:fld id="{60046204-9D7E-4780-996C-E6BD8378E1BC}" type="datetimeFigureOut">
              <a:rPr lang="en-ID" smtClean="0"/>
              <a:t>13/09/2025</a:t>
            </a:fld>
            <a:endParaRPr lang="en-ID"/>
          </a:p>
        </p:txBody>
      </p:sp>
      <p:sp>
        <p:nvSpPr>
          <p:cNvPr id="5" name="Footer Placeholder 4">
            <a:extLst>
              <a:ext uri="{FF2B5EF4-FFF2-40B4-BE49-F238E27FC236}">
                <a16:creationId xmlns:a16="http://schemas.microsoft.com/office/drawing/2014/main" id="{01E7B9C9-1AE0-04DB-F546-961C009D47E4}"/>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615E70B6-6619-4342-95B7-396381A891D1}"/>
              </a:ext>
            </a:extLst>
          </p:cNvPr>
          <p:cNvSpPr>
            <a:spLocks noGrp="1"/>
          </p:cNvSpPr>
          <p:nvPr>
            <p:ph type="sldNum" sz="quarter" idx="12"/>
          </p:nvPr>
        </p:nvSpPr>
        <p:spPr/>
        <p:txBody>
          <a:bodyPr/>
          <a:lstStyle/>
          <a:p>
            <a:fld id="{1E92F0DB-13F1-44AB-A880-40B989A2E1B4}" type="slidenum">
              <a:rPr lang="en-ID" smtClean="0"/>
              <a:t>‹#›</a:t>
            </a:fld>
            <a:endParaRPr lang="en-ID"/>
          </a:p>
        </p:txBody>
      </p:sp>
    </p:spTree>
    <p:extLst>
      <p:ext uri="{BB962C8B-B14F-4D97-AF65-F5344CB8AC3E}">
        <p14:creationId xmlns:p14="http://schemas.microsoft.com/office/powerpoint/2010/main" val="810588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42FD0-DA8E-0A35-7BFB-5757435F8FC5}"/>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C8000751-B342-98B0-25F7-C096354F2C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ADB425F8-B30D-2BD2-AC02-12FE41DD40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36C77820-860B-A2D3-9CB0-BE0FAEA2FF46}"/>
              </a:ext>
            </a:extLst>
          </p:cNvPr>
          <p:cNvSpPr>
            <a:spLocks noGrp="1"/>
          </p:cNvSpPr>
          <p:nvPr>
            <p:ph type="dt" sz="half" idx="10"/>
          </p:nvPr>
        </p:nvSpPr>
        <p:spPr/>
        <p:txBody>
          <a:bodyPr/>
          <a:lstStyle/>
          <a:p>
            <a:fld id="{60046204-9D7E-4780-996C-E6BD8378E1BC}" type="datetimeFigureOut">
              <a:rPr lang="en-ID" smtClean="0"/>
              <a:t>13/09/2025</a:t>
            </a:fld>
            <a:endParaRPr lang="en-ID"/>
          </a:p>
        </p:txBody>
      </p:sp>
      <p:sp>
        <p:nvSpPr>
          <p:cNvPr id="6" name="Footer Placeholder 5">
            <a:extLst>
              <a:ext uri="{FF2B5EF4-FFF2-40B4-BE49-F238E27FC236}">
                <a16:creationId xmlns:a16="http://schemas.microsoft.com/office/drawing/2014/main" id="{535CF5FB-691E-9E5F-5193-5452BFF4A279}"/>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F7A6F55F-01CA-CC73-AC58-F9F5CEB95F04}"/>
              </a:ext>
            </a:extLst>
          </p:cNvPr>
          <p:cNvSpPr>
            <a:spLocks noGrp="1"/>
          </p:cNvSpPr>
          <p:nvPr>
            <p:ph type="sldNum" sz="quarter" idx="12"/>
          </p:nvPr>
        </p:nvSpPr>
        <p:spPr/>
        <p:txBody>
          <a:bodyPr/>
          <a:lstStyle/>
          <a:p>
            <a:fld id="{1E92F0DB-13F1-44AB-A880-40B989A2E1B4}" type="slidenum">
              <a:rPr lang="en-ID" smtClean="0"/>
              <a:t>‹#›</a:t>
            </a:fld>
            <a:endParaRPr lang="en-ID"/>
          </a:p>
        </p:txBody>
      </p:sp>
    </p:spTree>
    <p:extLst>
      <p:ext uri="{BB962C8B-B14F-4D97-AF65-F5344CB8AC3E}">
        <p14:creationId xmlns:p14="http://schemas.microsoft.com/office/powerpoint/2010/main" val="1428907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A0ABD-BEAB-48C0-97F4-BC94C0A0AB2F}"/>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9F66A329-00F8-456F-BD23-F299CECB50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B419F3-735F-41E8-F7F5-BDC1216A3D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14635C9A-5072-AA1E-78BE-05993A410E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78B717-1963-D924-F8C1-F9967483737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E933CB5F-5597-ED3B-A7B2-24E5F150CF35}"/>
              </a:ext>
            </a:extLst>
          </p:cNvPr>
          <p:cNvSpPr>
            <a:spLocks noGrp="1"/>
          </p:cNvSpPr>
          <p:nvPr>
            <p:ph type="dt" sz="half" idx="10"/>
          </p:nvPr>
        </p:nvSpPr>
        <p:spPr/>
        <p:txBody>
          <a:bodyPr/>
          <a:lstStyle/>
          <a:p>
            <a:fld id="{60046204-9D7E-4780-996C-E6BD8378E1BC}" type="datetimeFigureOut">
              <a:rPr lang="en-ID" smtClean="0"/>
              <a:t>13/09/2025</a:t>
            </a:fld>
            <a:endParaRPr lang="en-ID"/>
          </a:p>
        </p:txBody>
      </p:sp>
      <p:sp>
        <p:nvSpPr>
          <p:cNvPr id="8" name="Footer Placeholder 7">
            <a:extLst>
              <a:ext uri="{FF2B5EF4-FFF2-40B4-BE49-F238E27FC236}">
                <a16:creationId xmlns:a16="http://schemas.microsoft.com/office/drawing/2014/main" id="{86E4718D-7E02-FC3D-7D8E-7E246A61E6F4}"/>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4208C140-0B18-0516-CFEA-4CC6746FDD9D}"/>
              </a:ext>
            </a:extLst>
          </p:cNvPr>
          <p:cNvSpPr>
            <a:spLocks noGrp="1"/>
          </p:cNvSpPr>
          <p:nvPr>
            <p:ph type="sldNum" sz="quarter" idx="12"/>
          </p:nvPr>
        </p:nvSpPr>
        <p:spPr/>
        <p:txBody>
          <a:bodyPr/>
          <a:lstStyle/>
          <a:p>
            <a:fld id="{1E92F0DB-13F1-44AB-A880-40B989A2E1B4}" type="slidenum">
              <a:rPr lang="en-ID" smtClean="0"/>
              <a:t>‹#›</a:t>
            </a:fld>
            <a:endParaRPr lang="en-ID"/>
          </a:p>
        </p:txBody>
      </p:sp>
    </p:spTree>
    <p:extLst>
      <p:ext uri="{BB962C8B-B14F-4D97-AF65-F5344CB8AC3E}">
        <p14:creationId xmlns:p14="http://schemas.microsoft.com/office/powerpoint/2010/main" val="2020607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A30E0-69B6-2BC6-FAC7-9E36A1385651}"/>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AF14EF86-C762-BBFE-2DEE-40BFD6B052AD}"/>
              </a:ext>
            </a:extLst>
          </p:cNvPr>
          <p:cNvSpPr>
            <a:spLocks noGrp="1"/>
          </p:cNvSpPr>
          <p:nvPr>
            <p:ph type="dt" sz="half" idx="10"/>
          </p:nvPr>
        </p:nvSpPr>
        <p:spPr/>
        <p:txBody>
          <a:bodyPr/>
          <a:lstStyle/>
          <a:p>
            <a:fld id="{60046204-9D7E-4780-996C-E6BD8378E1BC}" type="datetimeFigureOut">
              <a:rPr lang="en-ID" smtClean="0"/>
              <a:t>13/09/2025</a:t>
            </a:fld>
            <a:endParaRPr lang="en-ID"/>
          </a:p>
        </p:txBody>
      </p:sp>
      <p:sp>
        <p:nvSpPr>
          <p:cNvPr id="4" name="Footer Placeholder 3">
            <a:extLst>
              <a:ext uri="{FF2B5EF4-FFF2-40B4-BE49-F238E27FC236}">
                <a16:creationId xmlns:a16="http://schemas.microsoft.com/office/drawing/2014/main" id="{B60F81AD-ECEF-4956-0139-55C5344A1813}"/>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72BED169-9C34-8D05-4906-A6FAF45C1E6E}"/>
              </a:ext>
            </a:extLst>
          </p:cNvPr>
          <p:cNvSpPr>
            <a:spLocks noGrp="1"/>
          </p:cNvSpPr>
          <p:nvPr>
            <p:ph type="sldNum" sz="quarter" idx="12"/>
          </p:nvPr>
        </p:nvSpPr>
        <p:spPr/>
        <p:txBody>
          <a:bodyPr/>
          <a:lstStyle/>
          <a:p>
            <a:fld id="{1E92F0DB-13F1-44AB-A880-40B989A2E1B4}" type="slidenum">
              <a:rPr lang="en-ID" smtClean="0"/>
              <a:t>‹#›</a:t>
            </a:fld>
            <a:endParaRPr lang="en-ID"/>
          </a:p>
        </p:txBody>
      </p:sp>
    </p:spTree>
    <p:extLst>
      <p:ext uri="{BB962C8B-B14F-4D97-AF65-F5344CB8AC3E}">
        <p14:creationId xmlns:p14="http://schemas.microsoft.com/office/powerpoint/2010/main" val="1858987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369670-7063-5300-D237-59F08938C4F1}"/>
              </a:ext>
            </a:extLst>
          </p:cNvPr>
          <p:cNvSpPr>
            <a:spLocks noGrp="1"/>
          </p:cNvSpPr>
          <p:nvPr>
            <p:ph type="dt" sz="half" idx="10"/>
          </p:nvPr>
        </p:nvSpPr>
        <p:spPr/>
        <p:txBody>
          <a:bodyPr/>
          <a:lstStyle/>
          <a:p>
            <a:fld id="{60046204-9D7E-4780-996C-E6BD8378E1BC}" type="datetimeFigureOut">
              <a:rPr lang="en-ID" smtClean="0"/>
              <a:t>13/09/2025</a:t>
            </a:fld>
            <a:endParaRPr lang="en-ID"/>
          </a:p>
        </p:txBody>
      </p:sp>
      <p:sp>
        <p:nvSpPr>
          <p:cNvPr id="3" name="Footer Placeholder 2">
            <a:extLst>
              <a:ext uri="{FF2B5EF4-FFF2-40B4-BE49-F238E27FC236}">
                <a16:creationId xmlns:a16="http://schemas.microsoft.com/office/drawing/2014/main" id="{A7B9DBEB-60AF-3F38-5A77-31FE2AB310E9}"/>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35BA9BB5-9946-0E6C-96D1-66F941D22F0A}"/>
              </a:ext>
            </a:extLst>
          </p:cNvPr>
          <p:cNvSpPr>
            <a:spLocks noGrp="1"/>
          </p:cNvSpPr>
          <p:nvPr>
            <p:ph type="sldNum" sz="quarter" idx="12"/>
          </p:nvPr>
        </p:nvSpPr>
        <p:spPr/>
        <p:txBody>
          <a:bodyPr/>
          <a:lstStyle/>
          <a:p>
            <a:fld id="{1E92F0DB-13F1-44AB-A880-40B989A2E1B4}" type="slidenum">
              <a:rPr lang="en-ID" smtClean="0"/>
              <a:t>‹#›</a:t>
            </a:fld>
            <a:endParaRPr lang="en-ID"/>
          </a:p>
        </p:txBody>
      </p:sp>
    </p:spTree>
    <p:extLst>
      <p:ext uri="{BB962C8B-B14F-4D97-AF65-F5344CB8AC3E}">
        <p14:creationId xmlns:p14="http://schemas.microsoft.com/office/powerpoint/2010/main" val="3807123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4FFA4-9264-7D45-5F15-DA43C9AE46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2A6ED247-6A2D-CE27-E137-46A20F66D3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46F0B8B4-830B-7A49-7200-181A97DE4C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86F83F-1755-3D69-92E0-CCA617E87BBD}"/>
              </a:ext>
            </a:extLst>
          </p:cNvPr>
          <p:cNvSpPr>
            <a:spLocks noGrp="1"/>
          </p:cNvSpPr>
          <p:nvPr>
            <p:ph type="dt" sz="half" idx="10"/>
          </p:nvPr>
        </p:nvSpPr>
        <p:spPr/>
        <p:txBody>
          <a:bodyPr/>
          <a:lstStyle/>
          <a:p>
            <a:fld id="{60046204-9D7E-4780-996C-E6BD8378E1BC}" type="datetimeFigureOut">
              <a:rPr lang="en-ID" smtClean="0"/>
              <a:t>13/09/2025</a:t>
            </a:fld>
            <a:endParaRPr lang="en-ID"/>
          </a:p>
        </p:txBody>
      </p:sp>
      <p:sp>
        <p:nvSpPr>
          <p:cNvPr id="6" name="Footer Placeholder 5">
            <a:extLst>
              <a:ext uri="{FF2B5EF4-FFF2-40B4-BE49-F238E27FC236}">
                <a16:creationId xmlns:a16="http://schemas.microsoft.com/office/drawing/2014/main" id="{FE793874-0A27-FEB5-A38E-49E4524DED8B}"/>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6CBB777F-070A-6851-5BC6-6499E21592B4}"/>
              </a:ext>
            </a:extLst>
          </p:cNvPr>
          <p:cNvSpPr>
            <a:spLocks noGrp="1"/>
          </p:cNvSpPr>
          <p:nvPr>
            <p:ph type="sldNum" sz="quarter" idx="12"/>
          </p:nvPr>
        </p:nvSpPr>
        <p:spPr/>
        <p:txBody>
          <a:bodyPr/>
          <a:lstStyle/>
          <a:p>
            <a:fld id="{1E92F0DB-13F1-44AB-A880-40B989A2E1B4}" type="slidenum">
              <a:rPr lang="en-ID" smtClean="0"/>
              <a:t>‹#›</a:t>
            </a:fld>
            <a:endParaRPr lang="en-ID"/>
          </a:p>
        </p:txBody>
      </p:sp>
    </p:spTree>
    <p:extLst>
      <p:ext uri="{BB962C8B-B14F-4D97-AF65-F5344CB8AC3E}">
        <p14:creationId xmlns:p14="http://schemas.microsoft.com/office/powerpoint/2010/main" val="629595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6AE13-0F72-18B3-EA45-763D1B6364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F5420A05-AD43-1429-D8ED-B01E9687BE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77CA0C14-17AA-302D-D2B4-465652391B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FB051B-FD90-225E-DB83-CD9B53B0460A}"/>
              </a:ext>
            </a:extLst>
          </p:cNvPr>
          <p:cNvSpPr>
            <a:spLocks noGrp="1"/>
          </p:cNvSpPr>
          <p:nvPr>
            <p:ph type="dt" sz="half" idx="10"/>
          </p:nvPr>
        </p:nvSpPr>
        <p:spPr/>
        <p:txBody>
          <a:bodyPr/>
          <a:lstStyle/>
          <a:p>
            <a:fld id="{60046204-9D7E-4780-996C-E6BD8378E1BC}" type="datetimeFigureOut">
              <a:rPr lang="en-ID" smtClean="0"/>
              <a:t>13/09/2025</a:t>
            </a:fld>
            <a:endParaRPr lang="en-ID"/>
          </a:p>
        </p:txBody>
      </p:sp>
      <p:sp>
        <p:nvSpPr>
          <p:cNvPr id="6" name="Footer Placeholder 5">
            <a:extLst>
              <a:ext uri="{FF2B5EF4-FFF2-40B4-BE49-F238E27FC236}">
                <a16:creationId xmlns:a16="http://schemas.microsoft.com/office/drawing/2014/main" id="{51FB4D8E-64C1-7CB6-ECED-0D96A097E2C4}"/>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5E0620AB-6CDC-5E00-905D-7B4618912C27}"/>
              </a:ext>
            </a:extLst>
          </p:cNvPr>
          <p:cNvSpPr>
            <a:spLocks noGrp="1"/>
          </p:cNvSpPr>
          <p:nvPr>
            <p:ph type="sldNum" sz="quarter" idx="12"/>
          </p:nvPr>
        </p:nvSpPr>
        <p:spPr/>
        <p:txBody>
          <a:bodyPr/>
          <a:lstStyle/>
          <a:p>
            <a:fld id="{1E92F0DB-13F1-44AB-A880-40B989A2E1B4}" type="slidenum">
              <a:rPr lang="en-ID" smtClean="0"/>
              <a:t>‹#›</a:t>
            </a:fld>
            <a:endParaRPr lang="en-ID"/>
          </a:p>
        </p:txBody>
      </p:sp>
    </p:spTree>
    <p:extLst>
      <p:ext uri="{BB962C8B-B14F-4D97-AF65-F5344CB8AC3E}">
        <p14:creationId xmlns:p14="http://schemas.microsoft.com/office/powerpoint/2010/main" val="3262995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4366DF-9C16-7CA0-C230-E2774440A9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8065971F-225B-E9C8-6A59-62B6113955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31C84A18-B71A-C630-4B79-13A701B7D7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046204-9D7E-4780-996C-E6BD8378E1BC}" type="datetimeFigureOut">
              <a:rPr lang="en-ID" smtClean="0"/>
              <a:t>13/09/2025</a:t>
            </a:fld>
            <a:endParaRPr lang="en-ID"/>
          </a:p>
        </p:txBody>
      </p:sp>
      <p:sp>
        <p:nvSpPr>
          <p:cNvPr id="5" name="Footer Placeholder 4">
            <a:extLst>
              <a:ext uri="{FF2B5EF4-FFF2-40B4-BE49-F238E27FC236}">
                <a16:creationId xmlns:a16="http://schemas.microsoft.com/office/drawing/2014/main" id="{42A8BFE5-5E92-6C9B-AB25-C48F65AC7E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F52583C2-8FCB-B76F-6F1C-EAD64A47E3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92F0DB-13F1-44AB-A880-40B989A2E1B4}" type="slidenum">
              <a:rPr lang="en-ID" smtClean="0"/>
              <a:t>‹#›</a:t>
            </a:fld>
            <a:endParaRPr lang="en-ID"/>
          </a:p>
        </p:txBody>
      </p:sp>
    </p:spTree>
    <p:extLst>
      <p:ext uri="{BB962C8B-B14F-4D97-AF65-F5344CB8AC3E}">
        <p14:creationId xmlns:p14="http://schemas.microsoft.com/office/powerpoint/2010/main" val="3698555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8F47058-72A1-0CA4-5207-4C0188F93D5D}"/>
              </a:ext>
            </a:extLst>
          </p:cNvPr>
          <p:cNvSpPr txBox="1"/>
          <p:nvPr/>
        </p:nvSpPr>
        <p:spPr>
          <a:xfrm>
            <a:off x="8052142" y="921213"/>
            <a:ext cx="1664344" cy="461665"/>
          </a:xfrm>
          <a:prstGeom prst="rect">
            <a:avLst/>
          </a:prstGeom>
          <a:noFill/>
        </p:spPr>
        <p:txBody>
          <a:bodyPr wrap="square">
            <a:spAutoFit/>
          </a:bodyPr>
          <a:lstStyle/>
          <a:p>
            <a:pPr algn="ctr"/>
            <a:r>
              <a:rPr lang="en-US" sz="2400" b="1" dirty="0">
                <a:latin typeface="Times New Roman" panose="02020603050405020304" pitchFamily="18" charset="0"/>
                <a:cs typeface="Times New Roman" panose="02020603050405020304" pitchFamily="18" charset="0"/>
              </a:rPr>
              <a:t>(3 SKS)</a:t>
            </a:r>
            <a:endParaRPr lang="en-ID" sz="2400" dirty="0"/>
          </a:p>
        </p:txBody>
      </p:sp>
      <p:sp>
        <p:nvSpPr>
          <p:cNvPr id="8" name="Rectangle 7">
            <a:extLst>
              <a:ext uri="{FF2B5EF4-FFF2-40B4-BE49-F238E27FC236}">
                <a16:creationId xmlns:a16="http://schemas.microsoft.com/office/drawing/2014/main" id="{96D7A5F3-2081-8636-73F9-FE68CCC4417F}"/>
              </a:ext>
            </a:extLst>
          </p:cNvPr>
          <p:cNvSpPr/>
          <p:nvPr/>
        </p:nvSpPr>
        <p:spPr>
          <a:xfrm>
            <a:off x="5998459" y="2929207"/>
            <a:ext cx="5771709" cy="461665"/>
          </a:xfrm>
          <a:prstGeom prst="rect">
            <a:avLst/>
          </a:prstGeom>
          <a:noFill/>
        </p:spPr>
        <p:txBody>
          <a:bodyPr wrap="none" lIns="91440" tIns="45720" rIns="91440" bIns="45720">
            <a:spAutoFit/>
          </a:bodyPr>
          <a:lstStyle/>
          <a:p>
            <a:pPr algn="ctr"/>
            <a:r>
              <a:rPr lang="en-US" sz="24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Citra Pratiwi Muchtar, </a:t>
            </a:r>
            <a:r>
              <a:rPr lang="en-US" sz="2400" b="1" cap="none" spc="0"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S.Ikom</a:t>
            </a:r>
            <a:r>
              <a:rPr lang="en-US" sz="24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2400" b="1" cap="none" spc="0"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M.I.Kom</a:t>
            </a:r>
            <a:r>
              <a:rPr lang="en-US" sz="24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p>
        </p:txBody>
      </p:sp>
      <p:sp>
        <p:nvSpPr>
          <p:cNvPr id="9" name="TextBox 8">
            <a:extLst>
              <a:ext uri="{FF2B5EF4-FFF2-40B4-BE49-F238E27FC236}">
                <a16:creationId xmlns:a16="http://schemas.microsoft.com/office/drawing/2014/main" id="{2243F55B-EBCD-FDE8-BC0C-6ABFFC60B093}"/>
              </a:ext>
            </a:extLst>
          </p:cNvPr>
          <p:cNvSpPr txBox="1"/>
          <p:nvPr/>
        </p:nvSpPr>
        <p:spPr>
          <a:xfrm>
            <a:off x="6383782" y="3913423"/>
            <a:ext cx="5291833" cy="1200329"/>
          </a:xfrm>
          <a:prstGeom prst="rect">
            <a:avLst/>
          </a:prstGeom>
          <a:noFill/>
        </p:spPr>
        <p:txBody>
          <a:bodyPr wrap="square">
            <a:spAutoFit/>
          </a:bodyPr>
          <a:lstStyle/>
          <a:p>
            <a:pPr algn="ctr"/>
            <a:r>
              <a:rPr lang="en-ID" sz="2400" b="1" dirty="0">
                <a:solidFill>
                  <a:schemeClr val="tx1"/>
                </a:solidFill>
                <a:latin typeface="Times New Roman" panose="02020603050405020304" pitchFamily="18" charset="0"/>
                <a:cs typeface="Times New Roman" panose="02020603050405020304" pitchFamily="18" charset="0"/>
              </a:rPr>
              <a:t>Program </a:t>
            </a:r>
            <a:r>
              <a:rPr lang="en-ID" sz="2400" b="1" dirty="0" err="1">
                <a:solidFill>
                  <a:schemeClr val="tx1"/>
                </a:solidFill>
                <a:latin typeface="Times New Roman" panose="02020603050405020304" pitchFamily="18" charset="0"/>
                <a:cs typeface="Times New Roman" panose="02020603050405020304" pitchFamily="18" charset="0"/>
              </a:rPr>
              <a:t>Studi</a:t>
            </a:r>
            <a:r>
              <a:rPr lang="en-ID" sz="2400" b="1" dirty="0">
                <a:solidFill>
                  <a:schemeClr val="tx1"/>
                </a:solidFill>
                <a:latin typeface="Times New Roman" panose="02020603050405020304" pitchFamily="18" charset="0"/>
                <a:cs typeface="Times New Roman" panose="02020603050405020304" pitchFamily="18" charset="0"/>
              </a:rPr>
              <a:t> S1 </a:t>
            </a:r>
            <a:r>
              <a:rPr lang="en-ID" sz="2400" b="1" dirty="0" err="1">
                <a:solidFill>
                  <a:schemeClr val="tx1"/>
                </a:solidFill>
                <a:latin typeface="Times New Roman" panose="02020603050405020304" pitchFamily="18" charset="0"/>
                <a:cs typeface="Times New Roman" panose="02020603050405020304" pitchFamily="18" charset="0"/>
              </a:rPr>
              <a:t>Ilmu</a:t>
            </a:r>
            <a:r>
              <a:rPr lang="en-ID" sz="2400" b="1" dirty="0">
                <a:solidFill>
                  <a:schemeClr val="tx1"/>
                </a:solidFill>
                <a:latin typeface="Times New Roman" panose="02020603050405020304" pitchFamily="18" charset="0"/>
                <a:cs typeface="Times New Roman" panose="02020603050405020304" pitchFamily="18" charset="0"/>
              </a:rPr>
              <a:t> </a:t>
            </a:r>
            <a:r>
              <a:rPr lang="en-ID" sz="2400" b="1" dirty="0" err="1">
                <a:solidFill>
                  <a:schemeClr val="tx1"/>
                </a:solidFill>
                <a:latin typeface="Times New Roman" panose="02020603050405020304" pitchFamily="18" charset="0"/>
                <a:cs typeface="Times New Roman" panose="02020603050405020304" pitchFamily="18" charset="0"/>
              </a:rPr>
              <a:t>Komunikasi</a:t>
            </a:r>
            <a:endParaRPr lang="en-ID" sz="2400" b="1" dirty="0">
              <a:solidFill>
                <a:schemeClr val="tx1"/>
              </a:solidFill>
              <a:latin typeface="Times New Roman" panose="02020603050405020304" pitchFamily="18" charset="0"/>
              <a:cs typeface="Times New Roman" panose="02020603050405020304" pitchFamily="18" charset="0"/>
            </a:endParaRPr>
          </a:p>
          <a:p>
            <a:pPr algn="ctr"/>
            <a:r>
              <a:rPr lang="en-ID" sz="2400" b="1" dirty="0">
                <a:solidFill>
                  <a:schemeClr val="tx1"/>
                </a:solidFill>
                <a:latin typeface="Times New Roman" panose="02020603050405020304" pitchFamily="18" charset="0"/>
                <a:cs typeface="Times New Roman" panose="02020603050405020304" pitchFamily="18" charset="0"/>
              </a:rPr>
              <a:t> Universitas </a:t>
            </a:r>
            <a:r>
              <a:rPr lang="en-ID" sz="2400" b="1" dirty="0" err="1">
                <a:solidFill>
                  <a:schemeClr val="tx1"/>
                </a:solidFill>
                <a:latin typeface="Times New Roman" panose="02020603050405020304" pitchFamily="18" charset="0"/>
                <a:cs typeface="Times New Roman" panose="02020603050405020304" pitchFamily="18" charset="0"/>
              </a:rPr>
              <a:t>Persada</a:t>
            </a:r>
            <a:r>
              <a:rPr lang="en-ID" sz="2400" b="1" dirty="0">
                <a:solidFill>
                  <a:schemeClr val="tx1"/>
                </a:solidFill>
                <a:latin typeface="Times New Roman" panose="02020603050405020304" pitchFamily="18" charset="0"/>
                <a:cs typeface="Times New Roman" panose="02020603050405020304" pitchFamily="18" charset="0"/>
              </a:rPr>
              <a:t> Indonesia Y.A.I.</a:t>
            </a:r>
          </a:p>
          <a:p>
            <a:pPr algn="ctr"/>
            <a:r>
              <a:rPr lang="en-ID" sz="2400" b="1" dirty="0">
                <a:solidFill>
                  <a:schemeClr val="tx1"/>
                </a:solidFill>
                <a:latin typeface="Times New Roman" panose="02020603050405020304" pitchFamily="18" charset="0"/>
                <a:cs typeface="Times New Roman" panose="02020603050405020304" pitchFamily="18" charset="0"/>
              </a:rPr>
              <a:t> Semester Gasal 2025/2026</a:t>
            </a:r>
            <a:endParaRPr lang="en-US" sz="2400" b="1" dirty="0">
              <a:solidFill>
                <a:schemeClr val="tx1"/>
              </a:solidFill>
              <a:latin typeface="Times New Roman" panose="02020603050405020304" pitchFamily="18" charset="0"/>
              <a:cs typeface="Times New Roman" panose="02020603050405020304" pitchFamily="18" charset="0"/>
            </a:endParaRPr>
          </a:p>
        </p:txBody>
      </p:sp>
      <p:sp>
        <p:nvSpPr>
          <p:cNvPr id="10" name="Subtitle 4">
            <a:extLst>
              <a:ext uri="{FF2B5EF4-FFF2-40B4-BE49-F238E27FC236}">
                <a16:creationId xmlns:a16="http://schemas.microsoft.com/office/drawing/2014/main" id="{6BAD80C9-9208-D2A5-A520-80AECD11EB25}"/>
              </a:ext>
            </a:extLst>
          </p:cNvPr>
          <p:cNvSpPr txBox="1">
            <a:spLocks/>
          </p:cNvSpPr>
          <p:nvPr/>
        </p:nvSpPr>
        <p:spPr>
          <a:xfrm>
            <a:off x="9133691" y="5697190"/>
            <a:ext cx="2936593" cy="479194"/>
          </a:xfrm>
          <a:prstGeom prst="rect">
            <a:avLst/>
          </a:prstGeom>
          <a:ln w="38100">
            <a:solidFill>
              <a:schemeClr val="tx1"/>
            </a:solidFill>
          </a:ln>
        </p:spPr>
        <p:style>
          <a:lnRef idx="2">
            <a:schemeClr val="dk1"/>
          </a:lnRef>
          <a:fillRef idx="1">
            <a:schemeClr val="lt1"/>
          </a:fillRef>
          <a:effectRef idx="0">
            <a:schemeClr val="dk1"/>
          </a:effectRef>
          <a:fontRef idx="minor">
            <a:schemeClr val="dk1"/>
          </a:fontRef>
        </p:style>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0" indent="0" algn="ctr">
              <a:buNone/>
            </a:pPr>
            <a:r>
              <a:rPr lang="en-US" b="1" dirty="0" err="1">
                <a:latin typeface="Times New Roman" panose="02020603050405020304" pitchFamily="18" charset="0"/>
                <a:cs typeface="Times New Roman" panose="02020603050405020304" pitchFamily="18" charset="0"/>
              </a:rPr>
              <a:t>Pertemuan</a:t>
            </a:r>
            <a:r>
              <a:rPr lang="en-US" b="1" dirty="0">
                <a:latin typeface="Times New Roman" panose="02020603050405020304" pitchFamily="18" charset="0"/>
                <a:cs typeface="Times New Roman" panose="02020603050405020304" pitchFamily="18" charset="0"/>
              </a:rPr>
              <a:t>  2</a:t>
            </a:r>
            <a:endParaRPr lang="en-ID" b="1" dirty="0">
              <a:latin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29F8194E-76CD-A5AC-337A-C6CABA5143F0}"/>
              </a:ext>
            </a:extLst>
          </p:cNvPr>
          <p:cNvSpPr/>
          <p:nvPr/>
        </p:nvSpPr>
        <p:spPr>
          <a:xfrm>
            <a:off x="5473605" y="1905429"/>
            <a:ext cx="6596679" cy="461665"/>
          </a:xfrm>
          <a:prstGeom prst="rect">
            <a:avLst/>
          </a:prstGeom>
          <a:noFill/>
        </p:spPr>
        <p:txBody>
          <a:bodyPr wrap="none" lIns="91440" tIns="45720" rIns="91440" bIns="45720">
            <a:spAutoFit/>
          </a:bodyPr>
          <a:lstStyle/>
          <a:p>
            <a:pPr algn="ctr"/>
            <a:r>
              <a:rPr lang="en-US" sz="2400" b="1"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Pendekatan</a:t>
            </a:r>
            <a:r>
              <a:rPr lang="en-US" sz="2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2400" b="1"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Klasik</a:t>
            </a:r>
            <a:r>
              <a:rPr lang="en-US" sz="2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Pada </a:t>
            </a:r>
            <a:r>
              <a:rPr lang="en-US" sz="2400" b="1"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Komunikasi</a:t>
            </a:r>
            <a:r>
              <a:rPr lang="en-US" sz="2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2400" b="1"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Organisasi</a:t>
            </a:r>
            <a:endParaRPr lang="en-US" sz="24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B5173115-54B8-B750-7EAA-CF761B909D2E}"/>
              </a:ext>
            </a:extLst>
          </p:cNvPr>
          <p:cNvSpPr/>
          <p:nvPr/>
        </p:nvSpPr>
        <p:spPr>
          <a:xfrm>
            <a:off x="5548939" y="241312"/>
            <a:ext cx="6366615" cy="769441"/>
          </a:xfrm>
          <a:prstGeom prst="rect">
            <a:avLst/>
          </a:prstGeom>
          <a:noFill/>
        </p:spPr>
        <p:txBody>
          <a:bodyPr wrap="none" lIns="91440" tIns="45720" rIns="91440" bIns="45720">
            <a:spAutoFit/>
          </a:bodyPr>
          <a:lstStyle/>
          <a:p>
            <a:pPr algn="ctr"/>
            <a:r>
              <a:rPr lang="en-US" sz="44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KOMUNIKASI ORGANISASI</a:t>
            </a:r>
            <a:endParaRPr lang="en-US" sz="44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p:txBody>
      </p:sp>
      <p:pic>
        <p:nvPicPr>
          <p:cNvPr id="3" name="Picture 6">
            <a:extLst>
              <a:ext uri="{FF2B5EF4-FFF2-40B4-BE49-F238E27FC236}">
                <a16:creationId xmlns:a16="http://schemas.microsoft.com/office/drawing/2014/main" id="{E8396CF2-66E4-28F3-EA7B-4910D5FB58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988"/>
            <a:ext cx="5548939" cy="6884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03832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778D97-1BF1-ABCC-8EC1-00B63B22C759}"/>
              </a:ext>
            </a:extLst>
          </p:cNvPr>
          <p:cNvSpPr txBox="1"/>
          <p:nvPr/>
        </p:nvSpPr>
        <p:spPr>
          <a:xfrm>
            <a:off x="1099458" y="393174"/>
            <a:ext cx="9231086" cy="5324535"/>
          </a:xfrm>
          <a:prstGeom prst="rect">
            <a:avLst/>
          </a:prstGeom>
          <a:noFill/>
        </p:spPr>
        <p:txBody>
          <a:bodyPr wrap="square">
            <a:spAutoFit/>
          </a:bodyPr>
          <a:lstStyle/>
          <a:p>
            <a:pPr marL="342900" indent="-342900" algn="just">
              <a:buFont typeface="Wingdings" panose="05000000000000000000" pitchFamily="2" charset="2"/>
              <a:buChar char="Ø"/>
            </a:pPr>
            <a:r>
              <a:rPr lang="en-US" sz="2000" b="1" dirty="0" err="1">
                <a:latin typeface="Times New Roman" panose="02020603050405020304" pitchFamily="18" charset="0"/>
                <a:cs typeface="Times New Roman" panose="02020603050405020304" pitchFamily="18" charset="0"/>
              </a:rPr>
              <a:t>Secara</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sederhana</a:t>
            </a:r>
            <a:r>
              <a:rPr lang="en-US" sz="2000" b="1" dirty="0">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Komunikasi</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Organisasi</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adalah</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aktivitas</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komunikasi</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dalam</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lingkungan</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organisasi</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Perencanaan</a:t>
            </a:r>
            <a:r>
              <a:rPr lang="en-US" sz="2000" b="1" dirty="0">
                <a:latin typeface="Times New Roman" panose="02020603050405020304" pitchFamily="18" charset="0"/>
                <a:cs typeface="Times New Roman" panose="02020603050405020304" pitchFamily="18" charset="0"/>
              </a:rPr>
              <a:t> dan </a:t>
            </a:r>
            <a:r>
              <a:rPr lang="en-US" sz="2000" b="1" dirty="0" err="1">
                <a:latin typeface="Times New Roman" panose="02020603050405020304" pitchFamily="18" charset="0"/>
                <a:cs typeface="Times New Roman" panose="02020603050405020304" pitchFamily="18" charset="0"/>
              </a:rPr>
              <a:t>pelaksanaan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Komunikasi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Organisasi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sebaiknya</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mengacu</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kepada</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kepentingan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organisasi</a:t>
            </a:r>
            <a:r>
              <a:rPr lang="en-US" sz="2000" b="1" dirty="0">
                <a:latin typeface="Times New Roman" panose="02020603050405020304" pitchFamily="18" charset="0"/>
                <a:cs typeface="Times New Roman" panose="02020603050405020304" pitchFamily="18" charset="0"/>
              </a:rPr>
              <a:t>. Oleh </a:t>
            </a:r>
            <a:r>
              <a:rPr lang="en-US" sz="2000" b="1" dirty="0" err="1">
                <a:latin typeface="Times New Roman" panose="02020603050405020304" pitchFamily="18" charset="0"/>
                <a:cs typeface="Times New Roman" panose="02020603050405020304" pitchFamily="18" charset="0"/>
              </a:rPr>
              <a:t>karena</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itu</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perlu</a:t>
            </a:r>
            <a:r>
              <a:rPr lang="en-US" sz="2000" b="1" dirty="0">
                <a:latin typeface="Times New Roman" panose="02020603050405020304" pitchFamily="18" charset="0"/>
                <a:cs typeface="Times New Roman" panose="02020603050405020304" pitchFamily="18" charset="0"/>
              </a:rPr>
              <a:t> proses Panjang yang </a:t>
            </a:r>
            <a:r>
              <a:rPr lang="en-US" sz="2000" b="1" dirty="0" err="1">
                <a:latin typeface="Times New Roman" panose="02020603050405020304" pitchFamily="18" charset="0"/>
                <a:cs typeface="Times New Roman" panose="02020603050405020304" pitchFamily="18" charset="0"/>
              </a:rPr>
              <a:t>melibatkan</a:t>
            </a:r>
            <a:r>
              <a:rPr lang="en-US" sz="2000" b="1" dirty="0">
                <a:latin typeface="Times New Roman" panose="02020603050405020304" pitchFamily="18" charset="0"/>
                <a:cs typeface="Times New Roman" panose="02020603050405020304" pitchFamily="18" charset="0"/>
              </a:rPr>
              <a:t> para </a:t>
            </a:r>
            <a:r>
              <a:rPr lang="en-US" sz="2000" b="1" dirty="0" err="1">
                <a:latin typeface="Times New Roman" panose="02020603050405020304" pitchFamily="18" charset="0"/>
                <a:cs typeface="Times New Roman" panose="02020603050405020304" pitchFamily="18" charset="0"/>
              </a:rPr>
              <a:t>anggota</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untuk</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melakukan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identifikasi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masalah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komunikasi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dikalangan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anggota</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dari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bawah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dimusyawarahkan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diputuskan</a:t>
            </a:r>
            <a:r>
              <a:rPr lang="en-US" sz="2000" b="1" dirty="0">
                <a:latin typeface="Times New Roman" panose="02020603050405020304" pitchFamily="18" charset="0"/>
                <a:cs typeface="Times New Roman" panose="02020603050405020304" pitchFamily="18" charset="0"/>
              </a:rPr>
              <a:t>, dan </a:t>
            </a:r>
            <a:r>
              <a:rPr lang="en-US" sz="2000" b="1" dirty="0" err="1">
                <a:latin typeface="Times New Roman" panose="02020603050405020304" pitchFamily="18" charset="0"/>
                <a:cs typeface="Times New Roman" panose="02020603050405020304" pitchFamily="18" charset="0"/>
              </a:rPr>
              <a:t>dilaksanakan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dengan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melibatkan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semua</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pemangku</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kepentingan</a:t>
            </a:r>
            <a:r>
              <a:rPr lang="en-US" sz="2000" b="1" dirty="0">
                <a:latin typeface="Times New Roman" panose="02020603050405020304" pitchFamily="18" charset="0"/>
                <a:cs typeface="Times New Roman" panose="02020603050405020304" pitchFamily="18" charset="0"/>
              </a:rPr>
              <a:t> di </a:t>
            </a:r>
            <a:r>
              <a:rPr lang="en-US" sz="2000" b="1" dirty="0" err="1">
                <a:latin typeface="Times New Roman" panose="02020603050405020304" pitchFamily="18" charset="0"/>
                <a:cs typeface="Times New Roman" panose="02020603050405020304" pitchFamily="18" charset="0"/>
              </a:rPr>
              <a:t>organisasi</a:t>
            </a:r>
            <a:r>
              <a:rPr lang="en-US" sz="2000" b="1" dirty="0">
                <a:latin typeface="Times New Roman" panose="02020603050405020304" pitchFamily="18" charset="0"/>
                <a:cs typeface="Times New Roman" panose="02020603050405020304" pitchFamily="18" charset="0"/>
              </a:rPr>
              <a:t>. </a:t>
            </a:r>
          </a:p>
          <a:p>
            <a:pPr algn="just"/>
            <a:endParaRPr lang="en-US" sz="2000" b="1"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en-US" sz="2000" b="1" dirty="0" err="1">
                <a:highlight>
                  <a:srgbClr val="FFFF00"/>
                </a:highlight>
                <a:latin typeface="Times New Roman" panose="02020603050405020304" pitchFamily="18" charset="0"/>
                <a:cs typeface="Times New Roman" panose="02020603050405020304" pitchFamily="18" charset="0"/>
              </a:rPr>
              <a:t>Dengan</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komunikasi</a:t>
            </a:r>
            <a:r>
              <a:rPr lang="en-US" sz="2000" b="1" dirty="0">
                <a:highlight>
                  <a:srgbClr val="FFFF00"/>
                </a:highlight>
                <a:latin typeface="Times New Roman" panose="02020603050405020304" pitchFamily="18" charset="0"/>
                <a:cs typeface="Times New Roman" panose="02020603050405020304" pitchFamily="18" charset="0"/>
              </a:rPr>
              <a:t> yang </a:t>
            </a:r>
            <a:r>
              <a:rPr lang="en-US" sz="2000" b="1" dirty="0" err="1">
                <a:highlight>
                  <a:srgbClr val="FFFF00"/>
                </a:highlight>
                <a:latin typeface="Times New Roman" panose="02020603050405020304" pitchFamily="18" charset="0"/>
                <a:cs typeface="Times New Roman" panose="02020603050405020304" pitchFamily="18" charset="0"/>
              </a:rPr>
              <a:t>baik</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diharapkan</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dapat</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diperoleh</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manfaat</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bagi</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organisasi</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sebagai</a:t>
            </a:r>
            <a:r>
              <a:rPr lang="en-US" sz="2000" b="1" dirty="0">
                <a:highlight>
                  <a:srgbClr val="FFFF00"/>
                </a:highlight>
                <a:latin typeface="Times New Roman" panose="02020603050405020304" pitchFamily="18" charset="0"/>
                <a:cs typeface="Times New Roman" panose="02020603050405020304" pitchFamily="18" charset="0"/>
              </a:rPr>
              <a:t> </a:t>
            </a:r>
            <a:r>
              <a:rPr lang="en-US" sz="2000" b="1" dirty="0" err="1">
                <a:highlight>
                  <a:srgbClr val="FFFF00"/>
                </a:highlight>
                <a:latin typeface="Times New Roman" panose="02020603050405020304" pitchFamily="18" charset="0"/>
                <a:cs typeface="Times New Roman" panose="02020603050405020304" pitchFamily="18" charset="0"/>
              </a:rPr>
              <a:t>berikut</a:t>
            </a:r>
            <a:r>
              <a:rPr lang="en-US" sz="2000" b="1" dirty="0">
                <a:highlight>
                  <a:srgbClr val="FFFF00"/>
                </a:highlight>
                <a:latin typeface="Times New Roman" panose="02020603050405020304" pitchFamily="18" charset="0"/>
                <a:cs typeface="Times New Roman" panose="02020603050405020304" pitchFamily="18" charset="0"/>
              </a:rPr>
              <a:t> : </a:t>
            </a:r>
          </a:p>
          <a:p>
            <a:pPr marL="457200" indent="-457200" algn="just">
              <a:buFont typeface="+mj-lt"/>
              <a:buAutoNum type="arabicPeriod"/>
            </a:pPr>
            <a:r>
              <a:rPr lang="en-US" sz="2000" b="1" dirty="0">
                <a:latin typeface="Times New Roman" panose="02020603050405020304" pitchFamily="18" charset="0"/>
                <a:cs typeface="Times New Roman" panose="02020603050405020304" pitchFamily="18" charset="0"/>
              </a:rPr>
              <a:t>Citra </a:t>
            </a:r>
            <a:r>
              <a:rPr lang="en-US" sz="2000" b="1" dirty="0" err="1">
                <a:latin typeface="Times New Roman" panose="02020603050405020304" pitchFamily="18" charset="0"/>
                <a:cs typeface="Times New Roman" panose="02020603050405020304" pitchFamily="18" charset="0"/>
              </a:rPr>
              <a:t>organisasi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lebih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baik</a:t>
            </a:r>
            <a:endParaRPr lang="en-US" sz="2000" b="1" dirty="0">
              <a:latin typeface="Times New Roman" panose="02020603050405020304" pitchFamily="18" charset="0"/>
              <a:cs typeface="Times New Roman" panose="02020603050405020304" pitchFamily="18" charset="0"/>
            </a:endParaRPr>
          </a:p>
          <a:p>
            <a:pPr marL="457200" indent="-457200" algn="just">
              <a:buFont typeface="+mj-lt"/>
              <a:buAutoNum type="arabicPeriod"/>
            </a:pPr>
            <a:r>
              <a:rPr lang="en-US" sz="2000" b="1" dirty="0" err="1">
                <a:latin typeface="Times New Roman" panose="02020603050405020304" pitchFamily="18" charset="0"/>
                <a:cs typeface="Times New Roman" panose="02020603050405020304" pitchFamily="18" charset="0"/>
              </a:rPr>
              <a:t>Respons</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khalayak</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lebih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dinamis</a:t>
            </a:r>
            <a:endParaRPr lang="en-US" sz="2000" b="1" dirty="0">
              <a:latin typeface="Times New Roman" panose="02020603050405020304" pitchFamily="18" charset="0"/>
              <a:cs typeface="Times New Roman" panose="02020603050405020304" pitchFamily="18" charset="0"/>
            </a:endParaRPr>
          </a:p>
          <a:p>
            <a:pPr marL="457200" indent="-457200" algn="just">
              <a:buFont typeface="+mj-lt"/>
              <a:buAutoNum type="arabicPeriod"/>
            </a:pPr>
            <a:r>
              <a:rPr lang="en-US" sz="2000" b="1" dirty="0" err="1">
                <a:latin typeface="Times New Roman" panose="02020603050405020304" pitchFamily="18" charset="0"/>
                <a:cs typeface="Times New Roman" panose="02020603050405020304" pitchFamily="18" charset="0"/>
              </a:rPr>
              <a:t>Kemitraan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lebih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kuat</a:t>
            </a:r>
            <a:r>
              <a:rPr lang="en-US" sz="2000" b="1" dirty="0">
                <a:latin typeface="Times New Roman" panose="02020603050405020304" pitchFamily="18" charset="0"/>
                <a:cs typeface="Times New Roman" panose="02020603050405020304" pitchFamily="18" charset="0"/>
              </a:rPr>
              <a:t> </a:t>
            </a:r>
          </a:p>
          <a:p>
            <a:pPr marL="457200" indent="-457200" algn="just">
              <a:buFont typeface="+mj-lt"/>
              <a:buAutoNum type="arabicPeriod"/>
            </a:pPr>
            <a:r>
              <a:rPr lang="en-US" sz="2000" b="1" dirty="0" err="1">
                <a:latin typeface="Times New Roman" panose="02020603050405020304" pitchFamily="18" charset="0"/>
                <a:cs typeface="Times New Roman" panose="02020603050405020304" pitchFamily="18" charset="0"/>
              </a:rPr>
              <a:t>Arus</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kerja</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lebih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teratur</a:t>
            </a:r>
            <a:endParaRPr lang="en-US" sz="2000" b="1" dirty="0">
              <a:latin typeface="Times New Roman" panose="02020603050405020304" pitchFamily="18" charset="0"/>
              <a:cs typeface="Times New Roman" panose="02020603050405020304" pitchFamily="18" charset="0"/>
            </a:endParaRPr>
          </a:p>
          <a:p>
            <a:pPr marL="457200" indent="-457200" algn="just">
              <a:buFont typeface="+mj-lt"/>
              <a:buAutoNum type="arabicPeriod"/>
            </a:pPr>
            <a:r>
              <a:rPr lang="en-US" sz="2000" b="1" dirty="0" err="1">
                <a:latin typeface="Times New Roman" panose="02020603050405020304" pitchFamily="18" charset="0"/>
                <a:cs typeface="Times New Roman" panose="02020603050405020304" pitchFamily="18" charset="0"/>
              </a:rPr>
              <a:t>Produktivitas</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meningkat</a:t>
            </a:r>
            <a:endParaRPr lang="en-US" sz="2000" b="1" dirty="0">
              <a:latin typeface="Times New Roman" panose="02020603050405020304" pitchFamily="18" charset="0"/>
              <a:cs typeface="Times New Roman" panose="02020603050405020304" pitchFamily="18" charset="0"/>
            </a:endParaRPr>
          </a:p>
          <a:p>
            <a:pPr marL="457200" indent="-457200" algn="just">
              <a:buFont typeface="+mj-lt"/>
              <a:buAutoNum type="arabicPeriod"/>
            </a:pPr>
            <a:r>
              <a:rPr lang="en-US" sz="2000" b="1" dirty="0" err="1">
                <a:latin typeface="Times New Roman" panose="02020603050405020304" pitchFamily="18" charset="0"/>
                <a:cs typeface="Times New Roman" panose="02020603050405020304" pitchFamily="18" charset="0"/>
              </a:rPr>
              <a:t>Pengambilan</a:t>
            </a:r>
            <a:r>
              <a:rPr lang="en-US" sz="2000" b="1" dirty="0">
                <a:latin typeface="Times New Roman" panose="02020603050405020304" pitchFamily="18" charset="0"/>
                <a:cs typeface="Times New Roman" panose="02020603050405020304" pitchFamily="18" charset="0"/>
              </a:rPr>
              <a:t> Keputusan </a:t>
            </a:r>
            <a:r>
              <a:rPr lang="en-US" sz="2000" b="1" dirty="0" err="1">
                <a:latin typeface="Times New Roman" panose="02020603050405020304" pitchFamily="18" charset="0"/>
                <a:cs typeface="Times New Roman" panose="02020603050405020304" pitchFamily="18" charset="0"/>
              </a:rPr>
              <a:t>lebih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cepat</a:t>
            </a:r>
            <a:endParaRPr lang="en-US" sz="2000" b="1" dirty="0">
              <a:latin typeface="Times New Roman" panose="02020603050405020304" pitchFamily="18" charset="0"/>
              <a:cs typeface="Times New Roman" panose="02020603050405020304" pitchFamily="18" charset="0"/>
            </a:endParaRPr>
          </a:p>
          <a:p>
            <a:pPr marL="457200" indent="-457200" algn="just">
              <a:buFont typeface="+mj-lt"/>
              <a:buAutoNum type="arabicPeriod"/>
            </a:pPr>
            <a:r>
              <a:rPr lang="en-US" sz="2000" b="1" dirty="0" err="1">
                <a:latin typeface="Times New Roman" panose="02020603050405020304" pitchFamily="18" charset="0"/>
                <a:cs typeface="Times New Roman" panose="02020603050405020304" pitchFamily="18" charset="0"/>
              </a:rPr>
              <a:t>Pemecahan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masalah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lebih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akurat</a:t>
            </a:r>
            <a:endParaRPr lang="en-ID"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5849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urved Down Arrow 10">
            <a:extLst>
              <a:ext uri="{FF2B5EF4-FFF2-40B4-BE49-F238E27FC236}">
                <a16:creationId xmlns:a16="http://schemas.microsoft.com/office/drawing/2014/main" id="{E96776C2-C713-9B37-634C-B8C5EFEA5FD3}"/>
              </a:ext>
            </a:extLst>
          </p:cNvPr>
          <p:cNvSpPr/>
          <p:nvPr/>
        </p:nvSpPr>
        <p:spPr>
          <a:xfrm rot="2929476" flipV="1">
            <a:off x="1886744" y="4472782"/>
            <a:ext cx="2678113" cy="1041400"/>
          </a:xfrm>
          <a:prstGeom prst="curvedDownArrow">
            <a:avLst/>
          </a:prstGeom>
        </p:spPr>
        <p:style>
          <a:lnRef idx="3">
            <a:schemeClr val="lt1"/>
          </a:lnRef>
          <a:fillRef idx="1">
            <a:schemeClr val="dk1"/>
          </a:fillRef>
          <a:effectRef idx="1">
            <a:schemeClr val="dk1"/>
          </a:effectRef>
          <a:fontRef idx="minor">
            <a:schemeClr val="lt1"/>
          </a:fontRef>
        </p:style>
        <p:txBody>
          <a:bodyPr anchor="ctr"/>
          <a:lstStyle/>
          <a:p>
            <a:pPr algn="ctr">
              <a:defRPr/>
            </a:pPr>
            <a:endParaRPr lang="en-US">
              <a:solidFill>
                <a:schemeClr val="tx1"/>
              </a:solidFill>
            </a:endParaRPr>
          </a:p>
        </p:txBody>
      </p:sp>
      <p:sp>
        <p:nvSpPr>
          <p:cNvPr id="10" name="Curved Down Arrow 9">
            <a:extLst>
              <a:ext uri="{FF2B5EF4-FFF2-40B4-BE49-F238E27FC236}">
                <a16:creationId xmlns:a16="http://schemas.microsoft.com/office/drawing/2014/main" id="{39A7F9FD-C40A-3F52-563F-6BAEE71E85D7}"/>
              </a:ext>
            </a:extLst>
          </p:cNvPr>
          <p:cNvSpPr/>
          <p:nvPr/>
        </p:nvSpPr>
        <p:spPr>
          <a:xfrm rot="18538202">
            <a:off x="1924845" y="1251745"/>
            <a:ext cx="2695575" cy="1214437"/>
          </a:xfrm>
          <a:prstGeom prst="curvedDownArrow">
            <a:avLst/>
          </a:prstGeom>
        </p:spPr>
        <p:style>
          <a:lnRef idx="3">
            <a:schemeClr val="lt1"/>
          </a:lnRef>
          <a:fillRef idx="1">
            <a:schemeClr val="dk1"/>
          </a:fillRef>
          <a:effectRef idx="1">
            <a:schemeClr val="dk1"/>
          </a:effectRef>
          <a:fontRef idx="minor">
            <a:schemeClr val="lt1"/>
          </a:fontRef>
        </p:style>
        <p:txBody>
          <a:bodyPr anchor="ctr"/>
          <a:lstStyle/>
          <a:p>
            <a:pPr algn="ctr">
              <a:defRPr/>
            </a:pPr>
            <a:endParaRPr lang="en-US">
              <a:solidFill>
                <a:schemeClr val="tx1"/>
              </a:solidFill>
            </a:endParaRPr>
          </a:p>
        </p:txBody>
      </p:sp>
      <p:sp>
        <p:nvSpPr>
          <p:cNvPr id="4" name="Rounded Rectangle 3">
            <a:extLst>
              <a:ext uri="{FF2B5EF4-FFF2-40B4-BE49-F238E27FC236}">
                <a16:creationId xmlns:a16="http://schemas.microsoft.com/office/drawing/2014/main" id="{5A9B31D1-D0C7-5CD4-EA9B-E73D6310CB6B}"/>
              </a:ext>
            </a:extLst>
          </p:cNvPr>
          <p:cNvSpPr/>
          <p:nvPr/>
        </p:nvSpPr>
        <p:spPr>
          <a:xfrm>
            <a:off x="1738314" y="2428876"/>
            <a:ext cx="2143125" cy="1928813"/>
          </a:xfrm>
          <a:prstGeom prst="roundRect">
            <a:avLst/>
          </a:prstGeom>
        </p:spPr>
        <p:style>
          <a:lnRef idx="3">
            <a:schemeClr val="lt1"/>
          </a:lnRef>
          <a:fillRef idx="1">
            <a:schemeClr val="dk1"/>
          </a:fillRef>
          <a:effectRef idx="1">
            <a:schemeClr val="dk1"/>
          </a:effectRef>
          <a:fontRef idx="minor">
            <a:schemeClr val="lt1"/>
          </a:fontRef>
        </p:style>
        <p:txBody>
          <a:bodyPr anchor="ctr"/>
          <a:lstStyle/>
          <a:p>
            <a:pPr algn="ctr">
              <a:defRPr/>
            </a:pPr>
            <a:r>
              <a:rPr lang="en-US" sz="3600" b="1" dirty="0" err="1"/>
              <a:t>Tinjauan</a:t>
            </a:r>
            <a:r>
              <a:rPr lang="en-US" sz="3600" b="1" dirty="0"/>
              <a:t> </a:t>
            </a:r>
            <a:r>
              <a:rPr lang="en-US" sz="3600" b="1" dirty="0" err="1"/>
              <a:t>Umum</a:t>
            </a:r>
            <a:endParaRPr lang="en-US" sz="3600" b="1" dirty="0"/>
          </a:p>
        </p:txBody>
      </p:sp>
      <p:sp>
        <p:nvSpPr>
          <p:cNvPr id="5" name="Rounded Rectangle 4">
            <a:extLst>
              <a:ext uri="{FF2B5EF4-FFF2-40B4-BE49-F238E27FC236}">
                <a16:creationId xmlns:a16="http://schemas.microsoft.com/office/drawing/2014/main" id="{F81C8A0B-589E-2718-E93D-39F63C052BF2}"/>
              </a:ext>
            </a:extLst>
          </p:cNvPr>
          <p:cNvSpPr/>
          <p:nvPr/>
        </p:nvSpPr>
        <p:spPr>
          <a:xfrm>
            <a:off x="4381500" y="642938"/>
            <a:ext cx="5429250" cy="1428750"/>
          </a:xfrm>
          <a:prstGeom prst="roundRect">
            <a:avLst/>
          </a:prstGeom>
        </p:spPr>
        <p:style>
          <a:lnRef idx="3">
            <a:schemeClr val="lt1"/>
          </a:lnRef>
          <a:fillRef idx="1">
            <a:schemeClr val="accent2"/>
          </a:fillRef>
          <a:effectRef idx="1">
            <a:schemeClr val="accent2"/>
          </a:effectRef>
          <a:fontRef idx="minor">
            <a:schemeClr val="lt1"/>
          </a:fontRef>
        </p:style>
        <p:txBody>
          <a:bodyPr anchor="ctr"/>
          <a:lstStyle/>
          <a:p>
            <a:pPr eaLnBrk="1" hangingPunct="1">
              <a:defRPr/>
            </a:pPr>
            <a:r>
              <a:rPr lang="en-US" sz="3200" b="1" dirty="0" err="1">
                <a:solidFill>
                  <a:schemeClr val="bg1"/>
                </a:solidFill>
                <a:latin typeface="Arial Narrow" pitchFamily="34" charset="0"/>
                <a:ea typeface="Calibri" pitchFamily="34" charset="0"/>
                <a:cs typeface="Times New Roman" pitchFamily="18" charset="0"/>
              </a:rPr>
              <a:t>Persepsi</a:t>
            </a:r>
            <a:r>
              <a:rPr lang="en-US" sz="3200" b="1" dirty="0">
                <a:solidFill>
                  <a:schemeClr val="bg1"/>
                </a:solidFill>
                <a:latin typeface="Arial Narrow" pitchFamily="34" charset="0"/>
                <a:ea typeface="Calibri" pitchFamily="34" charset="0"/>
                <a:cs typeface="Times New Roman" pitchFamily="18" charset="0"/>
              </a:rPr>
              <a:t>, </a:t>
            </a:r>
            <a:r>
              <a:rPr lang="en-US" sz="3200" b="1" dirty="0" err="1">
                <a:solidFill>
                  <a:schemeClr val="bg1"/>
                </a:solidFill>
                <a:latin typeface="Arial Narrow" pitchFamily="34" charset="0"/>
                <a:ea typeface="Calibri" pitchFamily="34" charset="0"/>
                <a:cs typeface="Times New Roman" pitchFamily="18" charset="0"/>
              </a:rPr>
              <a:t>Paradigma</a:t>
            </a:r>
            <a:r>
              <a:rPr lang="en-US" sz="3200" b="1" dirty="0">
                <a:solidFill>
                  <a:schemeClr val="bg1"/>
                </a:solidFill>
                <a:latin typeface="Arial Narrow" pitchFamily="34" charset="0"/>
                <a:ea typeface="Calibri" pitchFamily="34" charset="0"/>
                <a:cs typeface="Times New Roman" pitchFamily="18" charset="0"/>
              </a:rPr>
              <a:t> </a:t>
            </a:r>
            <a:r>
              <a:rPr lang="en-US" sz="3200" b="1" dirty="0" err="1">
                <a:solidFill>
                  <a:schemeClr val="bg1"/>
                </a:solidFill>
                <a:latin typeface="Arial Narrow" pitchFamily="34" charset="0"/>
                <a:ea typeface="Calibri" pitchFamily="34" charset="0"/>
                <a:cs typeface="Times New Roman" pitchFamily="18" charset="0"/>
              </a:rPr>
              <a:t>dan</a:t>
            </a:r>
            <a:r>
              <a:rPr lang="en-US" sz="3200" b="1" dirty="0">
                <a:solidFill>
                  <a:schemeClr val="bg1"/>
                </a:solidFill>
                <a:latin typeface="Arial Narrow" pitchFamily="34" charset="0"/>
                <a:ea typeface="Calibri" pitchFamily="34" charset="0"/>
                <a:cs typeface="Times New Roman" pitchFamily="18" charset="0"/>
              </a:rPr>
              <a:t> </a:t>
            </a:r>
            <a:r>
              <a:rPr lang="en-US" sz="3200" b="1" dirty="0" err="1">
                <a:solidFill>
                  <a:schemeClr val="bg1"/>
                </a:solidFill>
                <a:latin typeface="Arial Narrow" pitchFamily="34" charset="0"/>
                <a:ea typeface="Calibri" pitchFamily="34" charset="0"/>
                <a:cs typeface="Times New Roman" pitchFamily="18" charset="0"/>
              </a:rPr>
              <a:t>Konsep</a:t>
            </a:r>
            <a:r>
              <a:rPr lang="en-US" sz="3200" b="1" dirty="0">
                <a:solidFill>
                  <a:schemeClr val="bg1"/>
                </a:solidFill>
                <a:latin typeface="Arial Narrow" pitchFamily="34" charset="0"/>
                <a:ea typeface="Calibri" pitchFamily="34" charset="0"/>
                <a:cs typeface="Times New Roman" pitchFamily="18" charset="0"/>
              </a:rPr>
              <a:t> </a:t>
            </a:r>
            <a:r>
              <a:rPr lang="en-US" sz="3200" b="1" dirty="0" err="1">
                <a:solidFill>
                  <a:schemeClr val="bg1"/>
                </a:solidFill>
                <a:latin typeface="Arial Narrow" pitchFamily="34" charset="0"/>
                <a:ea typeface="Calibri" pitchFamily="34" charset="0"/>
                <a:cs typeface="Times New Roman" pitchFamily="18" charset="0"/>
              </a:rPr>
              <a:t>Komunikasi</a:t>
            </a:r>
            <a:r>
              <a:rPr lang="en-US" sz="3200" b="1" dirty="0">
                <a:solidFill>
                  <a:schemeClr val="bg1"/>
                </a:solidFill>
                <a:latin typeface="Arial Narrow" pitchFamily="34" charset="0"/>
                <a:ea typeface="Calibri" pitchFamily="34" charset="0"/>
                <a:cs typeface="Times New Roman" pitchFamily="18" charset="0"/>
              </a:rPr>
              <a:t> </a:t>
            </a:r>
            <a:r>
              <a:rPr lang="en-US" sz="3200" b="1" dirty="0" err="1">
                <a:solidFill>
                  <a:schemeClr val="bg1"/>
                </a:solidFill>
                <a:latin typeface="Arial Narrow" pitchFamily="34" charset="0"/>
                <a:ea typeface="Calibri" pitchFamily="34" charset="0"/>
                <a:cs typeface="Times New Roman" pitchFamily="18" charset="0"/>
              </a:rPr>
              <a:t>Organisasi</a:t>
            </a:r>
            <a:endParaRPr lang="en-US" sz="3200" b="1" dirty="0">
              <a:solidFill>
                <a:schemeClr val="bg1"/>
              </a:solidFill>
              <a:latin typeface="Arial" pitchFamily="34" charset="0"/>
            </a:endParaRPr>
          </a:p>
        </p:txBody>
      </p:sp>
      <p:sp>
        <p:nvSpPr>
          <p:cNvPr id="7" name="Rounded Rectangle 6">
            <a:extLst>
              <a:ext uri="{FF2B5EF4-FFF2-40B4-BE49-F238E27FC236}">
                <a16:creationId xmlns:a16="http://schemas.microsoft.com/office/drawing/2014/main" id="{3495F9E3-C908-7E72-6B89-3C12D67B9575}"/>
              </a:ext>
            </a:extLst>
          </p:cNvPr>
          <p:cNvSpPr/>
          <p:nvPr/>
        </p:nvSpPr>
        <p:spPr>
          <a:xfrm>
            <a:off x="4595813" y="2643189"/>
            <a:ext cx="5429250" cy="1500187"/>
          </a:xfrm>
          <a:prstGeom prst="roundRect">
            <a:avLst/>
          </a:prstGeom>
        </p:spPr>
        <p:style>
          <a:lnRef idx="3">
            <a:schemeClr val="lt1"/>
          </a:lnRef>
          <a:fillRef idx="1">
            <a:schemeClr val="accent4"/>
          </a:fillRef>
          <a:effectRef idx="1">
            <a:schemeClr val="accent4"/>
          </a:effectRef>
          <a:fontRef idx="minor">
            <a:schemeClr val="lt1"/>
          </a:fontRef>
        </p:style>
        <p:txBody>
          <a:bodyPr anchor="ctr"/>
          <a:lstStyle/>
          <a:p>
            <a:pPr eaLnBrk="1" hangingPunct="1">
              <a:defRPr/>
            </a:pPr>
            <a:endParaRPr lang="en-SG" sz="2800" dirty="0"/>
          </a:p>
          <a:p>
            <a:pPr eaLnBrk="1" hangingPunct="1">
              <a:defRPr/>
            </a:pPr>
            <a:r>
              <a:rPr lang="en-US" sz="3200" b="1" dirty="0" err="1">
                <a:latin typeface="Arial Narrow" pitchFamily="34" charset="0"/>
              </a:rPr>
              <a:t>Definisi</a:t>
            </a:r>
            <a:r>
              <a:rPr lang="en-US" sz="3200" b="1" dirty="0">
                <a:latin typeface="Arial Narrow" pitchFamily="34" charset="0"/>
              </a:rPr>
              <a:t> </a:t>
            </a:r>
            <a:r>
              <a:rPr lang="en-US" sz="3200" b="1" dirty="0" err="1">
                <a:latin typeface="Arial Narrow" pitchFamily="34" charset="0"/>
              </a:rPr>
              <a:t>dan</a:t>
            </a:r>
            <a:r>
              <a:rPr lang="en-US" sz="3200" b="1" dirty="0">
                <a:latin typeface="Arial Narrow" pitchFamily="34" charset="0"/>
              </a:rPr>
              <a:t> </a:t>
            </a:r>
            <a:r>
              <a:rPr lang="en-US" sz="3200" b="1" dirty="0" err="1">
                <a:latin typeface="Arial Narrow" pitchFamily="34" charset="0"/>
              </a:rPr>
              <a:t>konsep</a:t>
            </a:r>
            <a:r>
              <a:rPr lang="en-US" sz="3200" b="1" dirty="0">
                <a:latin typeface="Arial Narrow" pitchFamily="34" charset="0"/>
              </a:rPr>
              <a:t> </a:t>
            </a:r>
            <a:r>
              <a:rPr lang="en-US" sz="3200" b="1" dirty="0" err="1">
                <a:latin typeface="Arial Narrow" pitchFamily="34" charset="0"/>
              </a:rPr>
              <a:t>kunci</a:t>
            </a:r>
            <a:r>
              <a:rPr lang="en-US" sz="3200" b="1" dirty="0">
                <a:latin typeface="Arial Narrow" pitchFamily="34" charset="0"/>
              </a:rPr>
              <a:t> </a:t>
            </a:r>
            <a:r>
              <a:rPr lang="en-US" sz="3200" b="1" dirty="0" err="1">
                <a:latin typeface="Arial Narrow" pitchFamily="34" charset="0"/>
              </a:rPr>
              <a:t>komunikasi</a:t>
            </a:r>
            <a:r>
              <a:rPr lang="en-US" sz="3200" b="1" dirty="0">
                <a:latin typeface="Arial Narrow" pitchFamily="34" charset="0"/>
              </a:rPr>
              <a:t> </a:t>
            </a:r>
            <a:r>
              <a:rPr lang="en-US" sz="3200" b="1" dirty="0" err="1">
                <a:latin typeface="Arial Narrow" pitchFamily="34" charset="0"/>
              </a:rPr>
              <a:t>organisasi</a:t>
            </a:r>
            <a:endParaRPr lang="en-US" sz="3200" b="1" dirty="0">
              <a:latin typeface="Arial Narrow" pitchFamily="34" charset="0"/>
            </a:endParaRPr>
          </a:p>
          <a:p>
            <a:pPr eaLnBrk="1" hangingPunct="1">
              <a:defRPr/>
            </a:pPr>
            <a:endParaRPr lang="en-US" sz="2800" b="1" dirty="0">
              <a:solidFill>
                <a:schemeClr val="bg1"/>
              </a:solidFill>
              <a:latin typeface="Arial" pitchFamily="34" charset="0"/>
            </a:endParaRPr>
          </a:p>
        </p:txBody>
      </p:sp>
      <p:sp>
        <p:nvSpPr>
          <p:cNvPr id="9" name="Rounded Rectangle 8">
            <a:extLst>
              <a:ext uri="{FF2B5EF4-FFF2-40B4-BE49-F238E27FC236}">
                <a16:creationId xmlns:a16="http://schemas.microsoft.com/office/drawing/2014/main" id="{ED1ED779-469D-FD57-241C-AC1DD8598F4C}"/>
              </a:ext>
            </a:extLst>
          </p:cNvPr>
          <p:cNvSpPr/>
          <p:nvPr/>
        </p:nvSpPr>
        <p:spPr>
          <a:xfrm>
            <a:off x="4381500" y="4643438"/>
            <a:ext cx="5429250" cy="1428750"/>
          </a:xfrm>
          <a:prstGeom prst="roundRect">
            <a:avLst/>
          </a:prstGeom>
        </p:spPr>
        <p:style>
          <a:lnRef idx="3">
            <a:schemeClr val="lt1"/>
          </a:lnRef>
          <a:fillRef idx="1">
            <a:schemeClr val="accent5"/>
          </a:fillRef>
          <a:effectRef idx="1">
            <a:schemeClr val="accent5"/>
          </a:effectRef>
          <a:fontRef idx="minor">
            <a:schemeClr val="lt1"/>
          </a:fontRef>
        </p:style>
        <p:txBody>
          <a:bodyPr anchor="ctr"/>
          <a:lstStyle/>
          <a:p>
            <a:pPr algn="ctr" eaLnBrk="1" hangingPunct="1">
              <a:defRPr/>
            </a:pPr>
            <a:r>
              <a:rPr lang="en-SG" sz="3200" b="1" dirty="0" err="1">
                <a:latin typeface="Arial Narrow" pitchFamily="34" charset="0"/>
              </a:rPr>
              <a:t>Pendekatan</a:t>
            </a:r>
            <a:r>
              <a:rPr lang="en-SG" sz="3200" b="1" dirty="0">
                <a:latin typeface="Arial Narrow" pitchFamily="34" charset="0"/>
              </a:rPr>
              <a:t> </a:t>
            </a:r>
            <a:r>
              <a:rPr lang="en-SG" sz="3200" b="1" dirty="0" err="1">
                <a:latin typeface="Arial Narrow" pitchFamily="34" charset="0"/>
              </a:rPr>
              <a:t>Komunikasi</a:t>
            </a:r>
            <a:r>
              <a:rPr lang="en-SG" sz="3200" b="1" dirty="0">
                <a:latin typeface="Arial Narrow" pitchFamily="34" charset="0"/>
              </a:rPr>
              <a:t> </a:t>
            </a:r>
            <a:r>
              <a:rPr lang="en-SG" sz="3200" b="1" dirty="0" err="1">
                <a:latin typeface="Arial Narrow" pitchFamily="34" charset="0"/>
              </a:rPr>
              <a:t>Organisasi</a:t>
            </a:r>
            <a:endParaRPr lang="en-US" sz="3200" b="1" dirty="0">
              <a:solidFill>
                <a:schemeClr val="bg1"/>
              </a:solidFill>
              <a:latin typeface="Arial Narrow" pitchFamily="34" charset="0"/>
            </a:endParaRPr>
          </a:p>
        </p:txBody>
      </p:sp>
      <p:sp>
        <p:nvSpPr>
          <p:cNvPr id="12" name="Right Arrow 11">
            <a:extLst>
              <a:ext uri="{FF2B5EF4-FFF2-40B4-BE49-F238E27FC236}">
                <a16:creationId xmlns:a16="http://schemas.microsoft.com/office/drawing/2014/main" id="{946D437C-3CCE-0DE9-9780-85D17C93E634}"/>
              </a:ext>
            </a:extLst>
          </p:cNvPr>
          <p:cNvSpPr/>
          <p:nvPr/>
        </p:nvSpPr>
        <p:spPr>
          <a:xfrm>
            <a:off x="3881439" y="3143250"/>
            <a:ext cx="642937" cy="642938"/>
          </a:xfrm>
          <a:prstGeom prst="rightArrow">
            <a:avLst/>
          </a:prstGeom>
        </p:spPr>
        <p:style>
          <a:lnRef idx="3">
            <a:schemeClr val="lt1"/>
          </a:lnRef>
          <a:fillRef idx="1">
            <a:schemeClr val="dk1"/>
          </a:fillRef>
          <a:effectRef idx="1">
            <a:schemeClr val="dk1"/>
          </a:effectRef>
          <a:fontRef idx="minor">
            <a:schemeClr val="lt1"/>
          </a:fontRef>
        </p:style>
        <p:txBody>
          <a:bodyPr anchor="ctr"/>
          <a:lstStyle/>
          <a:p>
            <a:pPr algn="ctr">
              <a:defRPr/>
            </a:pPr>
            <a:endParaRPr lang="en-US"/>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in)">
                                      <p:cBhvr>
                                        <p:cTn id="12" dur="500"/>
                                        <p:tgtEl>
                                          <p:spTgt spid="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ox(in)">
                                      <p:cBhvr>
                                        <p:cTn id="22" dur="500"/>
                                        <p:tgtEl>
                                          <p:spTgt spid="1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500"/>
                                        <p:tgtEl>
                                          <p:spTgt spid="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ox(in)">
                                      <p:cBhvr>
                                        <p:cTn id="32" dur="500"/>
                                        <p:tgtEl>
                                          <p:spTgt spid="1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ox(in)">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P spid="4" grpId="0" animBg="1"/>
      <p:bldP spid="5" grpId="0" animBg="1"/>
      <p:bldP spid="7" grpId="0" animBg="1"/>
      <p:bldP spid="9"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a:extLst>
              <a:ext uri="{FF2B5EF4-FFF2-40B4-BE49-F238E27FC236}">
                <a16:creationId xmlns:a16="http://schemas.microsoft.com/office/drawing/2014/main" id="{B890106C-BFA2-1B48-5371-0270D21655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5670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86718717-1243-6780-624B-81A5B66D64C3}"/>
              </a:ext>
            </a:extLst>
          </p:cNvPr>
          <p:cNvSpPr>
            <a:spLocks noGrp="1"/>
          </p:cNvSpPr>
          <p:nvPr>
            <p:ph type="title"/>
          </p:nvPr>
        </p:nvSpPr>
        <p:spPr>
          <a:xfrm>
            <a:off x="1981200" y="500063"/>
            <a:ext cx="8229600" cy="1143000"/>
          </a:xfrm>
        </p:spPr>
        <p:txBody>
          <a:bodyPr>
            <a:normAutofit fontScale="90000"/>
          </a:bodyPr>
          <a:lstStyle/>
          <a:p>
            <a:pPr eaLnBrk="1" hangingPunct="1"/>
            <a:br>
              <a:rPr lang="en-US" altLang="en-US" b="1">
                <a:latin typeface="Arial Narrow" panose="020B0606020202030204" pitchFamily="34" charset="0"/>
                <a:ea typeface="Calibri" panose="020F0502020204030204" pitchFamily="34" charset="0"/>
                <a:cs typeface="Times New Roman" panose="02020603050405020304" pitchFamily="18" charset="0"/>
              </a:rPr>
            </a:br>
            <a:r>
              <a:rPr lang="en-US" altLang="en-US" sz="4000" b="1">
                <a:latin typeface="Arial Narrow" panose="020B0606020202030204" pitchFamily="34" charset="0"/>
                <a:ea typeface="Calibri" panose="020F0502020204030204" pitchFamily="34" charset="0"/>
                <a:cs typeface="Times New Roman" panose="02020603050405020304" pitchFamily="18" charset="0"/>
              </a:rPr>
              <a:t>Persepsi, Paradigma dan Konsep Komunikasi Organisasi</a:t>
            </a:r>
            <a:br>
              <a:rPr lang="en-US" altLang="en-US" b="1">
                <a:latin typeface="Arial" panose="020B0604020202020204" pitchFamily="34" charset="0"/>
                <a:ea typeface="Calibri" panose="020F0502020204030204" pitchFamily="34" charset="0"/>
                <a:cs typeface="Times New Roman" panose="02020603050405020304" pitchFamily="18" charset="0"/>
              </a:rPr>
            </a:br>
            <a:endParaRPr lang="en-US" altLang="en-US">
              <a:ea typeface="Calibri" panose="020F0502020204030204" pitchFamily="34" charset="0"/>
              <a:cs typeface="Times New Roman" panose="02020603050405020304" pitchFamily="18" charset="0"/>
            </a:endParaRPr>
          </a:p>
        </p:txBody>
      </p:sp>
      <p:sp>
        <p:nvSpPr>
          <p:cNvPr id="4099" name="Content Placeholder 2">
            <a:extLst>
              <a:ext uri="{FF2B5EF4-FFF2-40B4-BE49-F238E27FC236}">
                <a16:creationId xmlns:a16="http://schemas.microsoft.com/office/drawing/2014/main" id="{70554501-B518-4159-FC28-94EEBC747DE2}"/>
              </a:ext>
            </a:extLst>
          </p:cNvPr>
          <p:cNvSpPr>
            <a:spLocks noGrp="1"/>
          </p:cNvSpPr>
          <p:nvPr>
            <p:ph idx="1"/>
          </p:nvPr>
        </p:nvSpPr>
        <p:spPr>
          <a:xfrm>
            <a:off x="1981200" y="1903413"/>
            <a:ext cx="8229600" cy="4525962"/>
          </a:xfrm>
        </p:spPr>
        <p:txBody>
          <a:bodyPr>
            <a:normAutofit lnSpcReduction="10000"/>
          </a:bodyPr>
          <a:lstStyle/>
          <a:p>
            <a:pPr eaLnBrk="1" hangingPunct="1">
              <a:spcBef>
                <a:spcPct val="0"/>
              </a:spcBef>
            </a:pPr>
            <a:r>
              <a:rPr lang="en-US" altLang="en-US" sz="3600" b="1" i="1" dirty="0" err="1"/>
              <a:t>Persepsi</a:t>
            </a:r>
            <a:r>
              <a:rPr lang="en-US" altLang="en-US" sz="3600" b="1" i="1" dirty="0"/>
              <a:t> Redding dan Sanborn.</a:t>
            </a:r>
          </a:p>
          <a:p>
            <a:pPr eaLnBrk="1" hangingPunct="1">
              <a:spcBef>
                <a:spcPct val="0"/>
              </a:spcBef>
              <a:buFont typeface="Arial" panose="020B0604020202020204" pitchFamily="34" charset="0"/>
              <a:buNone/>
            </a:pPr>
            <a:r>
              <a:rPr lang="en-US" altLang="en-US" sz="3600" b="1" dirty="0"/>
              <a:t>    </a:t>
            </a:r>
            <a:r>
              <a:rPr lang="en-US" altLang="en-US" sz="3600" b="1" dirty="0" err="1"/>
              <a:t>Komunikasi</a:t>
            </a:r>
            <a:r>
              <a:rPr lang="en-US" altLang="en-US" sz="3600" b="1" dirty="0"/>
              <a:t> </a:t>
            </a:r>
            <a:r>
              <a:rPr lang="en-US" altLang="en-US" sz="3600" b="1" dirty="0" err="1"/>
              <a:t>organisasi</a:t>
            </a:r>
            <a:r>
              <a:rPr lang="en-US" altLang="en-US" sz="3600" b="1" dirty="0"/>
              <a:t> </a:t>
            </a:r>
            <a:r>
              <a:rPr lang="en-US" altLang="en-US" sz="3600" b="1" dirty="0" err="1"/>
              <a:t>adalah</a:t>
            </a:r>
            <a:r>
              <a:rPr lang="en-US" altLang="en-US" sz="3600" b="1" dirty="0"/>
              <a:t> </a:t>
            </a:r>
            <a:r>
              <a:rPr lang="en-US" altLang="en-US" sz="3600" b="1" dirty="0" err="1"/>
              <a:t>pengiriman</a:t>
            </a:r>
            <a:r>
              <a:rPr lang="en-US" altLang="en-US" sz="3600" b="1" dirty="0"/>
              <a:t> dan </a:t>
            </a:r>
            <a:r>
              <a:rPr lang="en-US" altLang="en-US" sz="3600" b="1" dirty="0" err="1"/>
              <a:t>penerimaan</a:t>
            </a:r>
            <a:r>
              <a:rPr lang="en-US" altLang="en-US" sz="3600" b="1" dirty="0"/>
              <a:t> </a:t>
            </a:r>
            <a:r>
              <a:rPr lang="en-US" altLang="en-US" sz="3600" b="1" dirty="0" err="1"/>
              <a:t>informasi</a:t>
            </a:r>
            <a:r>
              <a:rPr lang="en-US" altLang="en-US" sz="3600" b="1" dirty="0"/>
              <a:t> </a:t>
            </a:r>
            <a:r>
              <a:rPr lang="en-US" altLang="en-US" sz="3600" b="1" dirty="0" err="1"/>
              <a:t>dalam</a:t>
            </a:r>
            <a:r>
              <a:rPr lang="en-US" altLang="en-US" sz="3600" b="1" dirty="0"/>
              <a:t> </a:t>
            </a:r>
            <a:r>
              <a:rPr lang="en-US" altLang="en-US" sz="3600" b="1" dirty="0" err="1"/>
              <a:t>organisasi</a:t>
            </a:r>
            <a:r>
              <a:rPr lang="en-US" altLang="en-US" sz="3600" b="1" dirty="0"/>
              <a:t> yang </a:t>
            </a:r>
            <a:r>
              <a:rPr lang="en-US" altLang="en-US" sz="3600" b="1" dirty="0" err="1"/>
              <a:t>kompleks</a:t>
            </a:r>
            <a:r>
              <a:rPr lang="en-US" altLang="en-US" sz="3600" b="1" dirty="0"/>
              <a:t>. Yang </a:t>
            </a:r>
            <a:r>
              <a:rPr lang="en-US" altLang="en-US" sz="3600" b="1" dirty="0" err="1"/>
              <a:t>termasuk</a:t>
            </a:r>
            <a:r>
              <a:rPr lang="en-US" altLang="en-US" sz="3600" b="1" dirty="0"/>
              <a:t> </a:t>
            </a:r>
            <a:r>
              <a:rPr lang="en-US" altLang="en-US" sz="3600" b="1" dirty="0" err="1"/>
              <a:t>bidang</a:t>
            </a:r>
            <a:r>
              <a:rPr lang="en-US" altLang="en-US" sz="3600" b="1" dirty="0"/>
              <a:t> </a:t>
            </a:r>
            <a:r>
              <a:rPr lang="en-US" altLang="en-US" sz="3600" b="1" dirty="0" err="1"/>
              <a:t>ini</a:t>
            </a:r>
            <a:r>
              <a:rPr lang="en-US" altLang="en-US" sz="3600" b="1" dirty="0"/>
              <a:t> </a:t>
            </a:r>
            <a:r>
              <a:rPr lang="en-US" altLang="en-US" sz="3600" b="1" dirty="0" err="1"/>
              <a:t>adalah</a:t>
            </a:r>
            <a:r>
              <a:rPr lang="en-US" altLang="en-US" sz="3600" b="1" dirty="0"/>
              <a:t> :</a:t>
            </a:r>
            <a:br>
              <a:rPr lang="en-US" altLang="en-US" sz="3600" b="1" dirty="0"/>
            </a:br>
            <a:r>
              <a:rPr lang="en-US" altLang="en-US" sz="3600" b="1" dirty="0"/>
              <a:t>=  </a:t>
            </a:r>
            <a:r>
              <a:rPr lang="en-US" altLang="en-US" sz="3600" b="1" dirty="0" err="1"/>
              <a:t>Komunikasi</a:t>
            </a:r>
            <a:r>
              <a:rPr lang="en-US" altLang="en-US" sz="3600" b="1" dirty="0"/>
              <a:t> internal</a:t>
            </a:r>
            <a:endParaRPr lang="en-US" altLang="en-US" sz="3600" b="1" dirty="0">
              <a:sym typeface="Symbol" panose="05050102010706020507" pitchFamily="18" charset="2"/>
            </a:endParaRPr>
          </a:p>
          <a:p>
            <a:pPr eaLnBrk="1" hangingPunct="1">
              <a:spcBef>
                <a:spcPct val="0"/>
              </a:spcBef>
              <a:buFont typeface="Arial" panose="020B0604020202020204" pitchFamily="34" charset="0"/>
              <a:buNone/>
            </a:pPr>
            <a:r>
              <a:rPr lang="en-US" altLang="en-US" sz="3600" b="1" dirty="0"/>
              <a:t>   =  </a:t>
            </a:r>
            <a:r>
              <a:rPr lang="en-US" altLang="en-US" sz="3600" b="1" dirty="0" err="1"/>
              <a:t>Hubungan</a:t>
            </a:r>
            <a:r>
              <a:rPr lang="en-US" altLang="en-US" sz="3600" b="1" dirty="0"/>
              <a:t> </a:t>
            </a:r>
            <a:r>
              <a:rPr lang="en-US" altLang="en-US" sz="3600" b="1" dirty="0" err="1"/>
              <a:t>manusia</a:t>
            </a:r>
            <a:br>
              <a:rPr lang="en-US" altLang="en-US" sz="3600" b="1" dirty="0"/>
            </a:br>
            <a:r>
              <a:rPr lang="en-US" altLang="en-US" sz="3600" b="1" dirty="0"/>
              <a:t>=  </a:t>
            </a:r>
            <a:r>
              <a:rPr lang="en-US" altLang="en-US" sz="3600" b="1" dirty="0" err="1"/>
              <a:t>Hubungan</a:t>
            </a:r>
            <a:r>
              <a:rPr lang="en-US" altLang="en-US" sz="3600" b="1" dirty="0"/>
              <a:t> </a:t>
            </a:r>
            <a:r>
              <a:rPr lang="en-US" altLang="en-US" sz="3600" b="1" dirty="0" err="1"/>
              <a:t>persatuan</a:t>
            </a:r>
            <a:r>
              <a:rPr lang="en-US" altLang="en-US" sz="3600" b="1" dirty="0"/>
              <a:t> </a:t>
            </a:r>
            <a:r>
              <a:rPr lang="en-US" altLang="en-US" sz="3600" b="1" dirty="0" err="1"/>
              <a:t>pengelola</a:t>
            </a:r>
            <a:br>
              <a:rPr lang="en-US" altLang="en-US" sz="3600" b="1" dirty="0"/>
            </a:br>
            <a:br>
              <a:rPr lang="en-US" altLang="en-US" dirty="0"/>
            </a:br>
            <a:endParaRPr lang="en-US" altLang="en-US" dirty="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099">
                                            <p:txEl>
                                              <p:pRg st="0" end="0"/>
                                            </p:txEl>
                                          </p:spTgt>
                                        </p:tgtEl>
                                        <p:attrNameLst>
                                          <p:attrName>style.visibility</p:attrName>
                                        </p:attrNameLst>
                                      </p:cBhvr>
                                      <p:to>
                                        <p:strVal val="visible"/>
                                      </p:to>
                                    </p:set>
                                    <p:animEffect transition="in" filter="box(in)">
                                      <p:cBhvr>
                                        <p:cTn id="12" dur="500"/>
                                        <p:tgtEl>
                                          <p:spTgt spid="409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099">
                                            <p:txEl>
                                              <p:pRg st="1" end="1"/>
                                            </p:txEl>
                                          </p:spTgt>
                                        </p:tgtEl>
                                        <p:attrNameLst>
                                          <p:attrName>style.visibility</p:attrName>
                                        </p:attrNameLst>
                                      </p:cBhvr>
                                      <p:to>
                                        <p:strVal val="visible"/>
                                      </p:to>
                                    </p:set>
                                    <p:animEffect transition="in" filter="box(in)">
                                      <p:cBhvr>
                                        <p:cTn id="17" dur="500"/>
                                        <p:tgtEl>
                                          <p:spTgt spid="409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099">
                                            <p:txEl>
                                              <p:pRg st="2" end="2"/>
                                            </p:txEl>
                                          </p:spTgt>
                                        </p:tgtEl>
                                        <p:attrNameLst>
                                          <p:attrName>style.visibility</p:attrName>
                                        </p:attrNameLst>
                                      </p:cBhvr>
                                      <p:to>
                                        <p:strVal val="visible"/>
                                      </p:to>
                                    </p:set>
                                    <p:animEffect transition="in" filter="box(in)">
                                      <p:cBhvr>
                                        <p:cTn id="22"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09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a:extLst>
              <a:ext uri="{FF2B5EF4-FFF2-40B4-BE49-F238E27FC236}">
                <a16:creationId xmlns:a16="http://schemas.microsoft.com/office/drawing/2014/main" id="{A5F9C5F8-8F3B-735A-0B90-0019CC467F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ontent Placeholder 2">
            <a:extLst>
              <a:ext uri="{FF2B5EF4-FFF2-40B4-BE49-F238E27FC236}">
                <a16:creationId xmlns:a16="http://schemas.microsoft.com/office/drawing/2014/main" id="{51E29540-FA44-8885-4C36-8F0589BDE83C}"/>
              </a:ext>
            </a:extLst>
          </p:cNvPr>
          <p:cNvSpPr>
            <a:spLocks noGrp="1"/>
          </p:cNvSpPr>
          <p:nvPr>
            <p:ph idx="1"/>
          </p:nvPr>
        </p:nvSpPr>
        <p:spPr>
          <a:xfrm>
            <a:off x="1981200" y="642938"/>
            <a:ext cx="8229600" cy="5715000"/>
          </a:xfrm>
        </p:spPr>
        <p:txBody>
          <a:bodyPr/>
          <a:lstStyle/>
          <a:p>
            <a:pPr eaLnBrk="1" hangingPunct="1">
              <a:spcBef>
                <a:spcPct val="0"/>
              </a:spcBef>
              <a:buFont typeface="Arial" panose="020B0604020202020204" pitchFamily="34" charset="0"/>
              <a:buNone/>
            </a:pPr>
            <a:r>
              <a:rPr lang="en-US" altLang="en-US"/>
              <a:t>     </a:t>
            </a:r>
            <a:r>
              <a:rPr lang="en-US" altLang="en-US" sz="3600" b="1"/>
              <a:t>= Komunikasi downward (komunikasi </a:t>
            </a:r>
          </a:p>
          <a:p>
            <a:pPr eaLnBrk="1" hangingPunct="1">
              <a:spcBef>
                <a:spcPct val="0"/>
              </a:spcBef>
              <a:buFont typeface="Arial" panose="020B0604020202020204" pitchFamily="34" charset="0"/>
              <a:buNone/>
            </a:pPr>
            <a:r>
              <a:rPr lang="en-US" altLang="en-US" sz="3600" b="1"/>
              <a:t>        dari atasan kepada bawahan).</a:t>
            </a:r>
          </a:p>
          <a:p>
            <a:pPr>
              <a:spcBef>
                <a:spcPct val="0"/>
              </a:spcBef>
              <a:buFont typeface="Arial" panose="020B0604020202020204" pitchFamily="34" charset="0"/>
              <a:buNone/>
            </a:pPr>
            <a:r>
              <a:rPr lang="en-US" altLang="en-US" sz="3600" b="1"/>
              <a:t>    = Komunikasi upward (komunikasi dari </a:t>
            </a:r>
          </a:p>
          <a:p>
            <a:pPr>
              <a:spcBef>
                <a:spcPct val="0"/>
              </a:spcBef>
              <a:buFont typeface="Arial" panose="020B0604020202020204" pitchFamily="34" charset="0"/>
              <a:buNone/>
            </a:pPr>
            <a:r>
              <a:rPr lang="en-US" altLang="en-US" sz="3600" b="1"/>
              <a:t>        bawahan kepada atasan)</a:t>
            </a:r>
            <a:br>
              <a:rPr lang="en-US" altLang="en-US" sz="3600" b="1"/>
            </a:br>
            <a:r>
              <a:rPr lang="en-US" altLang="en-US" sz="3600" b="1"/>
              <a:t> = Komunikasi horizontal (komunikasi </a:t>
            </a:r>
          </a:p>
          <a:p>
            <a:pPr>
              <a:spcBef>
                <a:spcPct val="0"/>
              </a:spcBef>
              <a:buFont typeface="Arial" panose="020B0604020202020204" pitchFamily="34" charset="0"/>
              <a:buNone/>
            </a:pPr>
            <a:r>
              <a:rPr lang="en-US" altLang="en-US" sz="3600" b="1"/>
              <a:t>        dari orang-orang yang sama </a:t>
            </a:r>
          </a:p>
          <a:p>
            <a:pPr>
              <a:spcBef>
                <a:spcPct val="0"/>
              </a:spcBef>
              <a:buFont typeface="Arial" panose="020B0604020202020204" pitchFamily="34" charset="0"/>
              <a:buNone/>
            </a:pPr>
            <a:r>
              <a:rPr lang="en-US" altLang="en-US" sz="3600" b="1"/>
              <a:t>        tingkatnya dalam organisasi)</a:t>
            </a:r>
            <a:br>
              <a:rPr lang="en-US" altLang="en-US" sz="3600" b="1"/>
            </a:br>
            <a:r>
              <a:rPr lang="en-US" altLang="en-US" sz="3600" b="1"/>
              <a:t> = Keterampilan berkomunikasi dan </a:t>
            </a:r>
          </a:p>
          <a:p>
            <a:pPr>
              <a:spcBef>
                <a:spcPct val="0"/>
              </a:spcBef>
              <a:buFont typeface="Arial" panose="020B0604020202020204" pitchFamily="34" charset="0"/>
              <a:buNone/>
            </a:pPr>
            <a:r>
              <a:rPr lang="en-US" altLang="en-US" sz="3600" b="1"/>
              <a:t>        berbicara, mendengarkan, menulis</a:t>
            </a:r>
          </a:p>
          <a:p>
            <a:pPr>
              <a:spcBef>
                <a:spcPct val="0"/>
              </a:spcBef>
              <a:buFont typeface="Arial" panose="020B0604020202020204" pitchFamily="34" charset="0"/>
              <a:buNone/>
            </a:pPr>
            <a:r>
              <a:rPr lang="en-US" altLang="en-US" sz="3600" b="1"/>
              <a:t>        dan evaluasi program.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ox(in)">
                                      <p:cBhvr>
                                        <p:cTn id="17" dur="500"/>
                                        <p:tgtEl>
                                          <p:spTgt spid="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ox(in)">
                                      <p:cBhvr>
                                        <p:cTn id="22" dur="500"/>
                                        <p:tgtEl>
                                          <p:spTgt spid="2">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ox(in)">
                                      <p:cBhvr>
                                        <p:cTn id="27" dur="500"/>
                                        <p:tgtEl>
                                          <p:spTgt spid="2">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ox(in)">
                                      <p:cBhvr>
                                        <p:cTn id="32" dur="500"/>
                                        <p:tgtEl>
                                          <p:spTgt spid="2">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ox(in)">
                                      <p:cBhvr>
                                        <p:cTn id="37" dur="500"/>
                                        <p:tgtEl>
                                          <p:spTgt spid="2">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box(in)">
                                      <p:cBhvr>
                                        <p:cTn id="42"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6">
            <a:extLst>
              <a:ext uri="{FF2B5EF4-FFF2-40B4-BE49-F238E27FC236}">
                <a16:creationId xmlns:a16="http://schemas.microsoft.com/office/drawing/2014/main" id="{18443F12-743B-D0B3-E7C3-9FA200D81B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7176" y="0"/>
            <a:ext cx="9140825" cy="824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ounded Rectangle 3">
            <a:extLst>
              <a:ext uri="{FF2B5EF4-FFF2-40B4-BE49-F238E27FC236}">
                <a16:creationId xmlns:a16="http://schemas.microsoft.com/office/drawing/2014/main" id="{8EDBDD60-B16C-DF93-1DD9-23A02E8E9480}"/>
              </a:ext>
            </a:extLst>
          </p:cNvPr>
          <p:cNvSpPr/>
          <p:nvPr/>
        </p:nvSpPr>
        <p:spPr>
          <a:xfrm>
            <a:off x="2024064" y="3429000"/>
            <a:ext cx="7286625" cy="2857500"/>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hangingPunct="1">
              <a:defRPr/>
            </a:pPr>
            <a:endParaRPr lang="en-US"/>
          </a:p>
        </p:txBody>
      </p:sp>
      <p:sp>
        <p:nvSpPr>
          <p:cNvPr id="3" name="Rounded Rectangle 2">
            <a:extLst>
              <a:ext uri="{FF2B5EF4-FFF2-40B4-BE49-F238E27FC236}">
                <a16:creationId xmlns:a16="http://schemas.microsoft.com/office/drawing/2014/main" id="{A276F113-1B01-7B11-509A-881CBE8C23CB}"/>
              </a:ext>
            </a:extLst>
          </p:cNvPr>
          <p:cNvSpPr/>
          <p:nvPr/>
        </p:nvSpPr>
        <p:spPr>
          <a:xfrm>
            <a:off x="2024064" y="714376"/>
            <a:ext cx="8072437" cy="2428875"/>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hangingPunct="1">
              <a:defRPr/>
            </a:pPr>
            <a:endParaRPr lang="en-US"/>
          </a:p>
        </p:txBody>
      </p:sp>
      <p:sp>
        <p:nvSpPr>
          <p:cNvPr id="2" name="Content Placeholder 2">
            <a:extLst>
              <a:ext uri="{FF2B5EF4-FFF2-40B4-BE49-F238E27FC236}">
                <a16:creationId xmlns:a16="http://schemas.microsoft.com/office/drawing/2014/main" id="{EDDF2BA1-B3FE-41B0-0E34-02728E8AA080}"/>
              </a:ext>
            </a:extLst>
          </p:cNvPr>
          <p:cNvSpPr>
            <a:spLocks noGrp="1"/>
          </p:cNvSpPr>
          <p:nvPr>
            <p:ph idx="1"/>
          </p:nvPr>
        </p:nvSpPr>
        <p:spPr>
          <a:xfrm>
            <a:off x="2024064" y="892968"/>
            <a:ext cx="8229600" cy="5643563"/>
          </a:xfrm>
        </p:spPr>
        <p:txBody>
          <a:bodyPr/>
          <a:lstStyle/>
          <a:p>
            <a:pPr>
              <a:spcBef>
                <a:spcPct val="0"/>
              </a:spcBef>
            </a:pPr>
            <a:r>
              <a:rPr lang="en-US" altLang="en-US" sz="3600" b="1" i="1" dirty="0" err="1"/>
              <a:t>Persepsi</a:t>
            </a:r>
            <a:r>
              <a:rPr lang="en-US" altLang="en-US" sz="3600" b="1" i="1" dirty="0"/>
              <a:t> Katz dan Kahn </a:t>
            </a:r>
          </a:p>
          <a:p>
            <a:pPr>
              <a:spcBef>
                <a:spcPct val="0"/>
              </a:spcBef>
              <a:buFont typeface="Arial" panose="020B0604020202020204" pitchFamily="34" charset="0"/>
              <a:buNone/>
            </a:pPr>
            <a:r>
              <a:rPr lang="en-US" altLang="en-US" sz="3600" dirty="0"/>
              <a:t>    </a:t>
            </a:r>
            <a:r>
              <a:rPr lang="en-US" altLang="en-US" sz="3600" dirty="0" err="1"/>
              <a:t>Komunikasi</a:t>
            </a:r>
            <a:r>
              <a:rPr lang="en-US" altLang="en-US" sz="3600" dirty="0"/>
              <a:t> </a:t>
            </a:r>
            <a:r>
              <a:rPr lang="en-US" altLang="en-US" sz="3600" dirty="0" err="1"/>
              <a:t>organisasi</a:t>
            </a:r>
            <a:r>
              <a:rPr lang="en-US" altLang="en-US" sz="3600" dirty="0"/>
              <a:t> </a:t>
            </a:r>
            <a:r>
              <a:rPr lang="en-US" altLang="en-US" sz="3600" dirty="0" err="1"/>
              <a:t>merupakan</a:t>
            </a:r>
            <a:r>
              <a:rPr lang="en-US" altLang="en-US" sz="3600" dirty="0"/>
              <a:t> </a:t>
            </a:r>
            <a:r>
              <a:rPr lang="en-US" altLang="en-US" sz="3600" dirty="0" err="1"/>
              <a:t>arus</a:t>
            </a:r>
            <a:r>
              <a:rPr lang="en-US" altLang="en-US" sz="3600" dirty="0"/>
              <a:t> </a:t>
            </a:r>
            <a:r>
              <a:rPr lang="en-US" altLang="en-US" sz="3600" dirty="0" err="1"/>
              <a:t>informasi</a:t>
            </a:r>
            <a:r>
              <a:rPr lang="en-US" altLang="en-US" sz="3600" dirty="0"/>
              <a:t>, </a:t>
            </a:r>
            <a:r>
              <a:rPr lang="en-US" altLang="en-US" sz="3600" dirty="0" err="1"/>
              <a:t>pertukaran</a:t>
            </a:r>
            <a:r>
              <a:rPr lang="en-US" altLang="en-US" sz="3600" dirty="0"/>
              <a:t> </a:t>
            </a:r>
            <a:r>
              <a:rPr lang="en-US" altLang="en-US" sz="3600" dirty="0" err="1"/>
              <a:t>informasi</a:t>
            </a:r>
            <a:r>
              <a:rPr lang="en-US" altLang="en-US" sz="3600" dirty="0"/>
              <a:t> dan </a:t>
            </a:r>
            <a:r>
              <a:rPr lang="en-US" altLang="en-US" sz="3600" dirty="0" err="1"/>
              <a:t>pemindahan</a:t>
            </a:r>
            <a:r>
              <a:rPr lang="en-US" altLang="en-US" sz="3600" dirty="0"/>
              <a:t> arti di </a:t>
            </a:r>
            <a:r>
              <a:rPr lang="en-US" altLang="en-US" sz="3600" dirty="0" err="1"/>
              <a:t>dalam</a:t>
            </a:r>
            <a:r>
              <a:rPr lang="en-US" altLang="en-US" sz="3600" dirty="0"/>
              <a:t> </a:t>
            </a:r>
            <a:r>
              <a:rPr lang="en-US" altLang="en-US" sz="3600" dirty="0" err="1"/>
              <a:t>organisasi</a:t>
            </a:r>
            <a:r>
              <a:rPr lang="en-US" altLang="en-US" sz="3600" dirty="0"/>
              <a:t>.</a:t>
            </a:r>
          </a:p>
          <a:p>
            <a:pPr>
              <a:spcBef>
                <a:spcPct val="0"/>
              </a:spcBef>
              <a:buFont typeface="Arial" panose="020B0604020202020204" pitchFamily="34" charset="0"/>
              <a:buNone/>
            </a:pPr>
            <a:endParaRPr lang="en-US" altLang="en-US" sz="3600" dirty="0"/>
          </a:p>
          <a:p>
            <a:pPr>
              <a:spcBef>
                <a:spcPct val="0"/>
              </a:spcBef>
            </a:pPr>
            <a:r>
              <a:rPr lang="en-US" altLang="en-US" sz="3600" b="1" i="1" dirty="0" err="1"/>
              <a:t>Persepsi</a:t>
            </a:r>
            <a:r>
              <a:rPr lang="en-US" altLang="en-US" sz="3600" b="1" i="1" dirty="0"/>
              <a:t> </a:t>
            </a:r>
            <a:r>
              <a:rPr lang="en-US" altLang="en-US" sz="3600" b="1" i="1" dirty="0" err="1"/>
              <a:t>Zelko</a:t>
            </a:r>
            <a:r>
              <a:rPr lang="en-US" altLang="en-US" sz="3600" b="1" i="1" dirty="0"/>
              <a:t> dan Dance </a:t>
            </a:r>
          </a:p>
          <a:p>
            <a:pPr>
              <a:spcBef>
                <a:spcPct val="0"/>
              </a:spcBef>
              <a:buFont typeface="Arial" panose="020B0604020202020204" pitchFamily="34" charset="0"/>
              <a:buNone/>
            </a:pPr>
            <a:r>
              <a:rPr lang="en-US" altLang="en-US" sz="3600" b="1" i="1" dirty="0"/>
              <a:t>    </a:t>
            </a:r>
            <a:r>
              <a:rPr lang="en-US" altLang="en-US" sz="3600" dirty="0" err="1"/>
              <a:t>Komunikasi</a:t>
            </a:r>
            <a:r>
              <a:rPr lang="en-US" altLang="en-US" sz="3600" dirty="0"/>
              <a:t> </a:t>
            </a:r>
            <a:r>
              <a:rPr lang="en-US" altLang="en-US" sz="3600" dirty="0" err="1"/>
              <a:t>organisasi</a:t>
            </a:r>
            <a:r>
              <a:rPr lang="en-US" altLang="en-US" sz="3600" dirty="0"/>
              <a:t> </a:t>
            </a:r>
            <a:r>
              <a:rPr lang="en-US" altLang="en-US" sz="3600" dirty="0" err="1"/>
              <a:t>adalah</a:t>
            </a:r>
            <a:r>
              <a:rPr lang="en-US" altLang="en-US" sz="3600" dirty="0"/>
              <a:t> </a:t>
            </a:r>
            <a:r>
              <a:rPr lang="en-US" altLang="en-US" sz="3600" dirty="0" err="1"/>
              <a:t>suatu</a:t>
            </a:r>
            <a:r>
              <a:rPr lang="en-US" altLang="en-US" sz="3600" dirty="0"/>
              <a:t>  </a:t>
            </a:r>
          </a:p>
          <a:p>
            <a:pPr>
              <a:spcBef>
                <a:spcPct val="0"/>
              </a:spcBef>
              <a:buFont typeface="Arial" panose="020B0604020202020204" pitchFamily="34" charset="0"/>
              <a:buNone/>
            </a:pPr>
            <a:r>
              <a:rPr lang="en-US" altLang="en-US" sz="3600" dirty="0"/>
              <a:t>    </a:t>
            </a:r>
            <a:r>
              <a:rPr lang="en-US" altLang="en-US" sz="3600" dirty="0" err="1"/>
              <a:t>sistem</a:t>
            </a:r>
            <a:r>
              <a:rPr lang="en-US" altLang="en-US" sz="3600" dirty="0"/>
              <a:t> yang </a:t>
            </a:r>
            <a:r>
              <a:rPr lang="en-US" altLang="en-US" sz="3600" dirty="0" err="1"/>
              <a:t>saling</a:t>
            </a:r>
            <a:r>
              <a:rPr lang="en-US" altLang="en-US" sz="3600" dirty="0"/>
              <a:t> </a:t>
            </a:r>
            <a:r>
              <a:rPr lang="en-US" altLang="en-US" sz="3600" dirty="0" err="1"/>
              <a:t>tergantung</a:t>
            </a:r>
            <a:r>
              <a:rPr lang="en-US" altLang="en-US" sz="3600" dirty="0"/>
              <a:t> yang </a:t>
            </a:r>
            <a:r>
              <a:rPr lang="en-US" altLang="en-US" sz="3600" dirty="0" err="1"/>
              <a:t>mencakup</a:t>
            </a:r>
            <a:r>
              <a:rPr lang="en-US" altLang="en-US" sz="3600" dirty="0"/>
              <a:t> </a:t>
            </a:r>
            <a:r>
              <a:rPr lang="en-US" altLang="en-US" sz="3600" dirty="0" err="1"/>
              <a:t>komunikasi</a:t>
            </a:r>
            <a:r>
              <a:rPr lang="en-US" altLang="en-US" sz="3600" dirty="0"/>
              <a:t> internal dan </a:t>
            </a:r>
            <a:r>
              <a:rPr lang="en-US" altLang="en-US" sz="3600" dirty="0" err="1"/>
              <a:t>komunikasi</a:t>
            </a:r>
            <a:r>
              <a:rPr lang="en-US" altLang="en-US" sz="3600" dirty="0"/>
              <a:t> </a:t>
            </a:r>
            <a:r>
              <a:rPr lang="en-US" altLang="en-US" sz="3600" dirty="0" err="1"/>
              <a:t>eksternal</a:t>
            </a:r>
            <a:r>
              <a:rPr lang="en-US" altLang="en-US" sz="3600" dirty="0"/>
              <a:t>.</a:t>
            </a:r>
            <a:endParaRPr lang="en-US" altLang="en-US" sz="3600" b="1" i="1"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ox(in)">
                                      <p:cBhvr>
                                        <p:cTn id="17" dur="500"/>
                                        <p:tgtEl>
                                          <p:spTgt spid="2">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ox(in)">
                                      <p:cBhvr>
                                        <p:cTn id="22" dur="500"/>
                                        <p:tgtEl>
                                          <p:spTgt spid="2">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box(in)">
                                      <p:cBhvr>
                                        <p:cTn id="27"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a:extLst>
              <a:ext uri="{FF2B5EF4-FFF2-40B4-BE49-F238E27FC236}">
                <a16:creationId xmlns:a16="http://schemas.microsoft.com/office/drawing/2014/main" id="{23EDE01A-EAA8-1ED7-12DF-8106D16BCA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5670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ontent Placeholder 2">
            <a:extLst>
              <a:ext uri="{FF2B5EF4-FFF2-40B4-BE49-F238E27FC236}">
                <a16:creationId xmlns:a16="http://schemas.microsoft.com/office/drawing/2014/main" id="{03381A32-E0A0-0CEF-91EE-B3BAEF2CF036}"/>
              </a:ext>
            </a:extLst>
          </p:cNvPr>
          <p:cNvSpPr>
            <a:spLocks noGrp="1"/>
          </p:cNvSpPr>
          <p:nvPr>
            <p:ph idx="1"/>
          </p:nvPr>
        </p:nvSpPr>
        <p:spPr>
          <a:xfrm>
            <a:off x="1981200" y="333376"/>
            <a:ext cx="8229600" cy="5857875"/>
          </a:xfrm>
        </p:spPr>
        <p:txBody>
          <a:bodyPr/>
          <a:lstStyle/>
          <a:p>
            <a:pPr>
              <a:buFont typeface="Arial" panose="020B0604020202020204" pitchFamily="34" charset="0"/>
              <a:buNone/>
            </a:pPr>
            <a:r>
              <a:rPr lang="en-US" altLang="en-US" b="1" i="1"/>
              <a:t>    </a:t>
            </a:r>
            <a:r>
              <a:rPr lang="en-US" altLang="en-US" b="1" i="1">
                <a:solidFill>
                  <a:schemeClr val="bg1"/>
                </a:solidFill>
              </a:rPr>
              <a:t>Persepsi Thayer </a:t>
            </a:r>
          </a:p>
          <a:p>
            <a:pPr>
              <a:spcBef>
                <a:spcPct val="0"/>
              </a:spcBef>
              <a:buFont typeface="Arial" panose="020B0604020202020204" pitchFamily="34" charset="0"/>
              <a:buNone/>
            </a:pPr>
            <a:endParaRPr lang="en-US" altLang="en-US" b="1" i="1"/>
          </a:p>
          <a:p>
            <a:pPr>
              <a:spcBef>
                <a:spcPct val="0"/>
              </a:spcBef>
              <a:buFont typeface="Arial" panose="020B0604020202020204" pitchFamily="34" charset="0"/>
              <a:buNone/>
            </a:pPr>
            <a:r>
              <a:rPr lang="en-US" altLang="en-US" b="1" i="1">
                <a:solidFill>
                  <a:schemeClr val="bg1"/>
                </a:solidFill>
              </a:rPr>
              <a:t>    </a:t>
            </a:r>
            <a:r>
              <a:rPr lang="en-US" altLang="en-US" b="1">
                <a:solidFill>
                  <a:schemeClr val="bg1"/>
                </a:solidFill>
              </a:rPr>
              <a:t>Dia memperkenalkan tiga sistem komunikasi dalam organisasi yaitu :</a:t>
            </a:r>
            <a:br>
              <a:rPr lang="en-US" altLang="en-US" b="1">
                <a:solidFill>
                  <a:schemeClr val="bg1"/>
                </a:solidFill>
              </a:rPr>
            </a:br>
            <a:r>
              <a:rPr lang="en-US" altLang="en-US" sz="3000" b="1">
                <a:solidFill>
                  <a:schemeClr val="bg1"/>
                </a:solidFill>
              </a:rPr>
              <a:t>–  Berkenaan dengan kerja organisasi seperti </a:t>
            </a:r>
          </a:p>
          <a:p>
            <a:pPr>
              <a:spcBef>
                <a:spcPct val="0"/>
              </a:spcBef>
              <a:buFont typeface="Arial" panose="020B0604020202020204" pitchFamily="34" charset="0"/>
              <a:buNone/>
            </a:pPr>
            <a:r>
              <a:rPr lang="en-US" altLang="en-US" sz="3000" b="1">
                <a:solidFill>
                  <a:schemeClr val="bg1"/>
                </a:solidFill>
              </a:rPr>
              <a:t>        data mengenai tugas-tugas atau </a:t>
            </a:r>
          </a:p>
          <a:p>
            <a:pPr>
              <a:spcBef>
                <a:spcPct val="0"/>
              </a:spcBef>
              <a:buFont typeface="Arial" panose="020B0604020202020204" pitchFamily="34" charset="0"/>
              <a:buNone/>
            </a:pPr>
            <a:r>
              <a:rPr lang="en-US" altLang="en-US" sz="3000" b="1">
                <a:solidFill>
                  <a:schemeClr val="bg1"/>
                </a:solidFill>
              </a:rPr>
              <a:t>        beroperasinya organisasi;</a:t>
            </a:r>
            <a:br>
              <a:rPr lang="en-US" altLang="en-US" sz="3000" b="1">
                <a:solidFill>
                  <a:schemeClr val="bg1"/>
                </a:solidFill>
              </a:rPr>
            </a:br>
            <a:r>
              <a:rPr lang="en-US" altLang="en-US" sz="3000" b="1">
                <a:solidFill>
                  <a:schemeClr val="bg1"/>
                </a:solidFill>
              </a:rPr>
              <a:t>–  Berkenaan dengan pengaturan organisasi </a:t>
            </a:r>
          </a:p>
          <a:p>
            <a:pPr>
              <a:spcBef>
                <a:spcPct val="0"/>
              </a:spcBef>
              <a:buFont typeface="Arial" panose="020B0604020202020204" pitchFamily="34" charset="0"/>
              <a:buNone/>
            </a:pPr>
            <a:r>
              <a:rPr lang="en-US" altLang="en-US" sz="3000" b="1">
                <a:solidFill>
                  <a:schemeClr val="bg1"/>
                </a:solidFill>
              </a:rPr>
              <a:t>        seperti perintah, aturan dan petunjuk;</a:t>
            </a:r>
            <a:br>
              <a:rPr lang="en-US" altLang="en-US" sz="3000" b="1">
                <a:solidFill>
                  <a:schemeClr val="bg1"/>
                </a:solidFill>
              </a:rPr>
            </a:br>
            <a:r>
              <a:rPr lang="en-US" altLang="en-US" sz="3000" b="1">
                <a:solidFill>
                  <a:schemeClr val="bg1"/>
                </a:solidFill>
              </a:rPr>
              <a:t>–  Berkenaan dengan pemeliharaan dan </a:t>
            </a:r>
          </a:p>
          <a:p>
            <a:pPr>
              <a:spcBef>
                <a:spcPct val="0"/>
              </a:spcBef>
              <a:buFont typeface="Arial" panose="020B0604020202020204" pitchFamily="34" charset="0"/>
              <a:buNone/>
            </a:pPr>
            <a:r>
              <a:rPr lang="en-US" altLang="en-US" sz="3000" b="1">
                <a:solidFill>
                  <a:schemeClr val="bg1"/>
                </a:solidFill>
              </a:rPr>
              <a:t>        pengembangan organisasi (hubungan </a:t>
            </a:r>
          </a:p>
          <a:p>
            <a:pPr>
              <a:spcBef>
                <a:spcPct val="0"/>
              </a:spcBef>
              <a:buFont typeface="Arial" panose="020B0604020202020204" pitchFamily="34" charset="0"/>
              <a:buNone/>
            </a:pPr>
            <a:r>
              <a:rPr lang="en-US" altLang="en-US" sz="3000" b="1">
                <a:solidFill>
                  <a:schemeClr val="bg1"/>
                </a:solidFill>
              </a:rPr>
              <a:t>        dengan personal dan masyarakat, pembuat</a:t>
            </a:r>
          </a:p>
          <a:p>
            <a:pPr>
              <a:spcBef>
                <a:spcPct val="0"/>
              </a:spcBef>
              <a:buFont typeface="Arial" panose="020B0604020202020204" pitchFamily="34" charset="0"/>
              <a:buNone/>
            </a:pPr>
            <a:r>
              <a:rPr lang="en-US" altLang="en-US" sz="3000" b="1">
                <a:solidFill>
                  <a:schemeClr val="bg1"/>
                </a:solidFill>
              </a:rPr>
              <a:t>        iklan dan latihan)</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ox(in)">
                                      <p:cBhvr>
                                        <p:cTn id="12" dur="500"/>
                                        <p:tgtEl>
                                          <p:spTgt spid="2">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ox(in)">
                                      <p:cBhvr>
                                        <p:cTn id="17" dur="500"/>
                                        <p:tgtEl>
                                          <p:spTgt spid="2">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ox(in)">
                                      <p:cBhvr>
                                        <p:cTn id="22" dur="500"/>
                                        <p:tgtEl>
                                          <p:spTgt spid="2">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box(in)">
                                      <p:cBhvr>
                                        <p:cTn id="27" dur="500"/>
                                        <p:tgtEl>
                                          <p:spTgt spid="2">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box(in)">
                                      <p:cBhvr>
                                        <p:cTn id="32" dur="500"/>
                                        <p:tgtEl>
                                          <p:spTgt spid="2">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box(in)">
                                      <p:cBhvr>
                                        <p:cTn id="37" dur="500"/>
                                        <p:tgtEl>
                                          <p:spTgt spid="2">
                                            <p:txEl>
                                              <p:pRg st="7" end="7"/>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box(in)">
                                      <p:cBhvr>
                                        <p:cTn id="42"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5">
            <a:extLst>
              <a:ext uri="{FF2B5EF4-FFF2-40B4-BE49-F238E27FC236}">
                <a16:creationId xmlns:a16="http://schemas.microsoft.com/office/drawing/2014/main" id="{4A3A7D4D-D92D-16B7-7E2B-B1ABA242E0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5588" y="0"/>
            <a:ext cx="9142412"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ontent Placeholder 2">
            <a:extLst>
              <a:ext uri="{FF2B5EF4-FFF2-40B4-BE49-F238E27FC236}">
                <a16:creationId xmlns:a16="http://schemas.microsoft.com/office/drawing/2014/main" id="{4FF8A90B-B09F-A01C-16F8-518CD8774FC1}"/>
              </a:ext>
            </a:extLst>
          </p:cNvPr>
          <p:cNvSpPr>
            <a:spLocks noGrp="1"/>
          </p:cNvSpPr>
          <p:nvPr>
            <p:ph idx="1"/>
          </p:nvPr>
        </p:nvSpPr>
        <p:spPr>
          <a:xfrm>
            <a:off x="1981200" y="549275"/>
            <a:ext cx="8229600" cy="5340350"/>
          </a:xfrm>
        </p:spPr>
        <p:txBody>
          <a:bodyPr/>
          <a:lstStyle/>
          <a:p>
            <a:r>
              <a:rPr lang="en-US" altLang="en-US" sz="3600" b="1" i="1"/>
              <a:t>Persepsi Greenbaunm </a:t>
            </a:r>
          </a:p>
          <a:p>
            <a:pPr>
              <a:buFont typeface="Arial" panose="020B0604020202020204" pitchFamily="34" charset="0"/>
              <a:buNone/>
            </a:pPr>
            <a:r>
              <a:rPr lang="en-US" altLang="en-US" sz="3600" b="1" i="1"/>
              <a:t>    </a:t>
            </a:r>
            <a:r>
              <a:rPr lang="en-US" altLang="en-US" sz="3600" b="1"/>
              <a:t>Bidang komunikasi organisasi termasuk arus komunikasi formal dan informal dalam organisasi. </a:t>
            </a:r>
          </a:p>
          <a:p>
            <a:pPr>
              <a:buFont typeface="Arial" panose="020B0604020202020204" pitchFamily="34" charset="0"/>
              <a:buNone/>
            </a:pPr>
            <a:r>
              <a:rPr lang="en-US" altLang="en-US" sz="3600" b="1"/>
              <a:t>    Dia membedakan komunikasi internal   dengan eksternal dan memandang peranan komunikasi terutama sebagai koordinasi pribadi dan tujuan organisasi serta masalah menggiatkan aktivitas.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ox(in)">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6">
            <a:extLst>
              <a:ext uri="{FF2B5EF4-FFF2-40B4-BE49-F238E27FC236}">
                <a16:creationId xmlns:a16="http://schemas.microsoft.com/office/drawing/2014/main" id="{E50C566F-FC9D-C82A-B864-1638FF3034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2888" y="0"/>
            <a:ext cx="9180513"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490B9148-1EFE-8B12-08D7-5E7CE153F476}"/>
              </a:ext>
            </a:extLst>
          </p:cNvPr>
          <p:cNvSpPr>
            <a:spLocks noGrp="1"/>
          </p:cNvSpPr>
          <p:nvPr>
            <p:ph type="title"/>
          </p:nvPr>
        </p:nvSpPr>
        <p:spPr>
          <a:xfrm>
            <a:off x="1774826" y="260351"/>
            <a:ext cx="3744913" cy="868363"/>
          </a:xfrm>
        </p:spPr>
        <p:txBody>
          <a:bodyPr/>
          <a:lstStyle/>
          <a:p>
            <a:r>
              <a:rPr lang="en-US" altLang="en-US" b="1"/>
              <a:t>Kesimpulannya</a:t>
            </a:r>
          </a:p>
        </p:txBody>
      </p:sp>
      <p:sp>
        <p:nvSpPr>
          <p:cNvPr id="9219" name="Content Placeholder 2">
            <a:extLst>
              <a:ext uri="{FF2B5EF4-FFF2-40B4-BE49-F238E27FC236}">
                <a16:creationId xmlns:a16="http://schemas.microsoft.com/office/drawing/2014/main" id="{7E63E867-5DF7-BA6D-DBD9-0B9088FEB270}"/>
              </a:ext>
            </a:extLst>
          </p:cNvPr>
          <p:cNvSpPr>
            <a:spLocks noGrp="1"/>
          </p:cNvSpPr>
          <p:nvPr>
            <p:ph idx="1"/>
          </p:nvPr>
        </p:nvSpPr>
        <p:spPr>
          <a:xfrm>
            <a:off x="1989138" y="1557338"/>
            <a:ext cx="8229600" cy="4768850"/>
          </a:xfrm>
        </p:spPr>
        <p:txBody>
          <a:bodyPr/>
          <a:lstStyle/>
          <a:p>
            <a:pPr>
              <a:buFont typeface="Arial" panose="020B0604020202020204" pitchFamily="34" charset="0"/>
              <a:buNone/>
            </a:pPr>
            <a:r>
              <a:rPr lang="en-US" altLang="en-US"/>
              <a:t>•  </a:t>
            </a:r>
            <a:r>
              <a:rPr lang="en-US" altLang="en-US" b="1"/>
              <a:t>Komunikasi organisasi terjadi dalam suatu sistem terbuka yang kompleks yang dipengaruhi oleh lingkungannya sendiri baik internal maupun eksternal.</a:t>
            </a:r>
          </a:p>
          <a:p>
            <a:pPr>
              <a:buFont typeface="Arial" panose="020B0604020202020204" pitchFamily="34" charset="0"/>
              <a:buNone/>
            </a:pPr>
            <a:r>
              <a:rPr lang="en-US" altLang="en-US" b="1"/>
              <a:t>•  Komunikasi organisasi meliputi pesan dan arusnya, tujuan, arah dan media.</a:t>
            </a:r>
          </a:p>
          <a:p>
            <a:pPr>
              <a:buFont typeface="Arial" panose="020B0604020202020204" pitchFamily="34" charset="0"/>
              <a:buNone/>
            </a:pPr>
            <a:r>
              <a:rPr lang="en-US" altLang="en-US" b="1"/>
              <a:t>•  Komunikasi organisasi meliputi orang dan sikapnya, perasaannya, hubungannya dan keterampilannya.</a:t>
            </a: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box(in)">
                                      <p:cBhvr>
                                        <p:cTn id="12" dur="500"/>
                                        <p:tgtEl>
                                          <p:spTgt spid="921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9219">
                                            <p:txEl>
                                              <p:pRg st="1" end="1"/>
                                            </p:txEl>
                                          </p:spTgt>
                                        </p:tgtEl>
                                        <p:attrNameLst>
                                          <p:attrName>style.visibility</p:attrName>
                                        </p:attrNameLst>
                                      </p:cBhvr>
                                      <p:to>
                                        <p:strVal val="visible"/>
                                      </p:to>
                                    </p:set>
                                    <p:animEffect transition="in" filter="box(in)">
                                      <p:cBhvr>
                                        <p:cTn id="17" dur="500"/>
                                        <p:tgtEl>
                                          <p:spTgt spid="921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219">
                                            <p:txEl>
                                              <p:pRg st="2" end="2"/>
                                            </p:txEl>
                                          </p:spTgt>
                                        </p:tgtEl>
                                        <p:attrNameLst>
                                          <p:attrName>style.visibility</p:attrName>
                                        </p:attrNameLst>
                                      </p:cBhvr>
                                      <p:to>
                                        <p:strVal val="visible"/>
                                      </p:to>
                                    </p:set>
                                    <p:animEffect transition="in" filter="box(in)">
                                      <p:cBhvr>
                                        <p:cTn id="22" dur="500"/>
                                        <p:tgtEl>
                                          <p:spTgt spid="92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219"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18">
            <a:extLst>
              <a:ext uri="{FF2B5EF4-FFF2-40B4-BE49-F238E27FC236}">
                <a16:creationId xmlns:a16="http://schemas.microsoft.com/office/drawing/2014/main" id="{FB4D3102-0229-1438-2435-2F16F3C7C0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5670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ounded Rectangle 3">
            <a:extLst>
              <a:ext uri="{FF2B5EF4-FFF2-40B4-BE49-F238E27FC236}">
                <a16:creationId xmlns:a16="http://schemas.microsoft.com/office/drawing/2014/main" id="{42D4F726-5BBC-07E2-4561-962A3159D7AF}"/>
              </a:ext>
            </a:extLst>
          </p:cNvPr>
          <p:cNvSpPr/>
          <p:nvPr/>
        </p:nvSpPr>
        <p:spPr>
          <a:xfrm>
            <a:off x="2809875" y="357188"/>
            <a:ext cx="6572250" cy="1143000"/>
          </a:xfrm>
          <a:prstGeom prst="roundRect">
            <a:avLst/>
          </a:prstGeom>
        </p:spPr>
        <p:style>
          <a:lnRef idx="3">
            <a:schemeClr val="lt1"/>
          </a:lnRef>
          <a:fillRef idx="1">
            <a:schemeClr val="accent4"/>
          </a:fillRef>
          <a:effectRef idx="1">
            <a:schemeClr val="accent4"/>
          </a:effectRef>
          <a:fontRef idx="minor">
            <a:schemeClr val="lt1"/>
          </a:fontRef>
        </p:style>
        <p:txBody>
          <a:bodyPr anchor="ctr"/>
          <a:lstStyle/>
          <a:p>
            <a:pPr eaLnBrk="1" hangingPunct="1">
              <a:defRPr/>
            </a:pPr>
            <a:endParaRPr lang="en-SG" sz="2800" dirty="0"/>
          </a:p>
          <a:p>
            <a:pPr algn="ctr" eaLnBrk="1" hangingPunct="1">
              <a:defRPr/>
            </a:pPr>
            <a:r>
              <a:rPr lang="en-US" sz="3200" b="1" dirty="0" err="1">
                <a:latin typeface="Arial Narrow" pitchFamily="34" charset="0"/>
              </a:rPr>
              <a:t>Definisi</a:t>
            </a:r>
            <a:r>
              <a:rPr lang="en-US" sz="3200" b="1" dirty="0">
                <a:latin typeface="Arial Narrow" pitchFamily="34" charset="0"/>
              </a:rPr>
              <a:t> </a:t>
            </a:r>
            <a:r>
              <a:rPr lang="en-US" sz="3200" b="1" dirty="0" err="1">
                <a:latin typeface="Arial Narrow" pitchFamily="34" charset="0"/>
              </a:rPr>
              <a:t>dan</a:t>
            </a:r>
            <a:r>
              <a:rPr lang="en-US" sz="3200" b="1" dirty="0">
                <a:latin typeface="Arial Narrow" pitchFamily="34" charset="0"/>
              </a:rPr>
              <a:t> </a:t>
            </a:r>
            <a:r>
              <a:rPr lang="en-US" sz="3200" b="1" dirty="0" err="1">
                <a:latin typeface="Arial Narrow" pitchFamily="34" charset="0"/>
              </a:rPr>
              <a:t>konsep</a:t>
            </a:r>
            <a:r>
              <a:rPr lang="en-US" sz="3200" b="1" dirty="0">
                <a:latin typeface="Arial Narrow" pitchFamily="34" charset="0"/>
              </a:rPr>
              <a:t> </a:t>
            </a:r>
          </a:p>
          <a:p>
            <a:pPr algn="ctr" eaLnBrk="1" hangingPunct="1">
              <a:defRPr/>
            </a:pPr>
            <a:r>
              <a:rPr lang="en-US" sz="3200" b="1" dirty="0" err="1">
                <a:latin typeface="Arial Narrow" pitchFamily="34" charset="0"/>
              </a:rPr>
              <a:t>Kunci</a:t>
            </a:r>
            <a:r>
              <a:rPr lang="en-US" sz="3200" b="1" dirty="0">
                <a:latin typeface="Arial Narrow" pitchFamily="34" charset="0"/>
              </a:rPr>
              <a:t> </a:t>
            </a:r>
            <a:r>
              <a:rPr lang="en-US" sz="3200" b="1" dirty="0" err="1">
                <a:latin typeface="Arial Narrow" pitchFamily="34" charset="0"/>
              </a:rPr>
              <a:t>Komunikasi</a:t>
            </a:r>
            <a:r>
              <a:rPr lang="en-US" sz="3200" b="1" dirty="0">
                <a:latin typeface="Arial Narrow" pitchFamily="34" charset="0"/>
              </a:rPr>
              <a:t> </a:t>
            </a:r>
            <a:r>
              <a:rPr lang="en-US" sz="3200" b="1">
                <a:latin typeface="Arial Narrow" pitchFamily="34" charset="0"/>
              </a:rPr>
              <a:t>Organisasi</a:t>
            </a:r>
            <a:endParaRPr lang="en-US" sz="3200" b="1" dirty="0">
              <a:latin typeface="Arial Narrow" pitchFamily="34" charset="0"/>
            </a:endParaRPr>
          </a:p>
          <a:p>
            <a:pPr eaLnBrk="1" hangingPunct="1">
              <a:defRPr/>
            </a:pPr>
            <a:endParaRPr lang="en-US" sz="2800" b="1" dirty="0">
              <a:solidFill>
                <a:schemeClr val="bg1"/>
              </a:solidFill>
              <a:latin typeface="Arial" pitchFamily="34" charset="0"/>
            </a:endParaRPr>
          </a:p>
        </p:txBody>
      </p:sp>
      <p:sp>
        <p:nvSpPr>
          <p:cNvPr id="6" name="Rounded Rectangle 5">
            <a:extLst>
              <a:ext uri="{FF2B5EF4-FFF2-40B4-BE49-F238E27FC236}">
                <a16:creationId xmlns:a16="http://schemas.microsoft.com/office/drawing/2014/main" id="{AB91CE49-67EA-1F19-A982-583F16D75DBF}"/>
              </a:ext>
            </a:extLst>
          </p:cNvPr>
          <p:cNvSpPr/>
          <p:nvPr/>
        </p:nvSpPr>
        <p:spPr>
          <a:xfrm>
            <a:off x="7024689" y="1785938"/>
            <a:ext cx="2071687" cy="500062"/>
          </a:xfrm>
          <a:prstGeom prst="roundRect">
            <a:avLst/>
          </a:prstGeom>
        </p:spPr>
        <p:style>
          <a:lnRef idx="1">
            <a:schemeClr val="dk1"/>
          </a:lnRef>
          <a:fillRef idx="2">
            <a:schemeClr val="dk1"/>
          </a:fillRef>
          <a:effectRef idx="1">
            <a:schemeClr val="dk1"/>
          </a:effectRef>
          <a:fontRef idx="minor">
            <a:schemeClr val="dk1"/>
          </a:fontRef>
        </p:style>
        <p:txBody>
          <a:bodyPr anchor="ctr"/>
          <a:lstStyle/>
          <a:p>
            <a:pPr eaLnBrk="1" hangingPunct="1">
              <a:defRPr/>
            </a:pPr>
            <a:r>
              <a:rPr lang="en-US" sz="3200" b="1" dirty="0" err="1"/>
              <a:t>Proses</a:t>
            </a:r>
            <a:r>
              <a:rPr lang="en-US" sz="3200" b="1" dirty="0"/>
              <a:t> </a:t>
            </a:r>
            <a:endParaRPr lang="en-US" sz="3200" dirty="0"/>
          </a:p>
        </p:txBody>
      </p:sp>
      <p:sp>
        <p:nvSpPr>
          <p:cNvPr id="7" name="Rounded Rectangle 6">
            <a:extLst>
              <a:ext uri="{FF2B5EF4-FFF2-40B4-BE49-F238E27FC236}">
                <a16:creationId xmlns:a16="http://schemas.microsoft.com/office/drawing/2014/main" id="{2D741033-BA92-FA3D-5530-AEF7E68B354F}"/>
              </a:ext>
            </a:extLst>
          </p:cNvPr>
          <p:cNvSpPr/>
          <p:nvPr/>
        </p:nvSpPr>
        <p:spPr>
          <a:xfrm>
            <a:off x="2952750" y="2428876"/>
            <a:ext cx="2071688" cy="500063"/>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r" eaLnBrk="1" hangingPunct="1">
              <a:defRPr/>
            </a:pPr>
            <a:r>
              <a:rPr lang="en-US" sz="3200" b="1" dirty="0" err="1"/>
              <a:t>Pesan</a:t>
            </a:r>
            <a:endParaRPr lang="en-US" sz="3200" dirty="0"/>
          </a:p>
        </p:txBody>
      </p:sp>
      <p:sp>
        <p:nvSpPr>
          <p:cNvPr id="8" name="Rounded Rectangle 7">
            <a:extLst>
              <a:ext uri="{FF2B5EF4-FFF2-40B4-BE49-F238E27FC236}">
                <a16:creationId xmlns:a16="http://schemas.microsoft.com/office/drawing/2014/main" id="{F8AC1706-FCE5-ACBA-1E85-CCB0A3CAF4A0}"/>
              </a:ext>
            </a:extLst>
          </p:cNvPr>
          <p:cNvSpPr/>
          <p:nvPr/>
        </p:nvSpPr>
        <p:spPr>
          <a:xfrm>
            <a:off x="7024689" y="3071813"/>
            <a:ext cx="2071687" cy="500062"/>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eaLnBrk="1" hangingPunct="1">
              <a:defRPr/>
            </a:pPr>
            <a:r>
              <a:rPr lang="en-US" sz="3200" b="1" dirty="0" err="1"/>
              <a:t>Jaringan</a:t>
            </a:r>
            <a:endParaRPr lang="en-US" sz="3200" dirty="0"/>
          </a:p>
        </p:txBody>
      </p:sp>
      <p:sp>
        <p:nvSpPr>
          <p:cNvPr id="9" name="Rounded Rectangle 8">
            <a:extLst>
              <a:ext uri="{FF2B5EF4-FFF2-40B4-BE49-F238E27FC236}">
                <a16:creationId xmlns:a16="http://schemas.microsoft.com/office/drawing/2014/main" id="{B3E04F3C-CB5D-6454-1D35-62430F92192C}"/>
              </a:ext>
            </a:extLst>
          </p:cNvPr>
          <p:cNvSpPr/>
          <p:nvPr/>
        </p:nvSpPr>
        <p:spPr>
          <a:xfrm>
            <a:off x="3595689" y="5715001"/>
            <a:ext cx="5000625" cy="500063"/>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hangingPunct="1">
              <a:defRPr/>
            </a:pPr>
            <a:r>
              <a:rPr lang="en-US" sz="3200" b="1" dirty="0" err="1"/>
              <a:t>Keadaan</a:t>
            </a:r>
            <a:r>
              <a:rPr lang="en-US" sz="3200" b="1" dirty="0"/>
              <a:t> </a:t>
            </a:r>
            <a:r>
              <a:rPr lang="en-US" sz="3200" b="1" dirty="0" err="1"/>
              <a:t>saling</a:t>
            </a:r>
            <a:r>
              <a:rPr lang="en-US" sz="3200" b="1" dirty="0"/>
              <a:t> </a:t>
            </a:r>
            <a:r>
              <a:rPr lang="en-US" sz="3200" b="1" dirty="0" err="1"/>
              <a:t>tergantung</a:t>
            </a:r>
            <a:r>
              <a:rPr lang="en-US" sz="3200" dirty="0"/>
              <a:t> </a:t>
            </a:r>
          </a:p>
        </p:txBody>
      </p:sp>
      <p:sp>
        <p:nvSpPr>
          <p:cNvPr id="10" name="Rounded Rectangle 9">
            <a:extLst>
              <a:ext uri="{FF2B5EF4-FFF2-40B4-BE49-F238E27FC236}">
                <a16:creationId xmlns:a16="http://schemas.microsoft.com/office/drawing/2014/main" id="{5AC33F2E-28D2-6E15-5A6A-060A1E96E329}"/>
              </a:ext>
            </a:extLst>
          </p:cNvPr>
          <p:cNvSpPr/>
          <p:nvPr/>
        </p:nvSpPr>
        <p:spPr>
          <a:xfrm>
            <a:off x="2881314" y="3643313"/>
            <a:ext cx="2428875" cy="500062"/>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r" eaLnBrk="1" hangingPunct="1">
              <a:defRPr/>
            </a:pPr>
            <a:r>
              <a:rPr lang="en-US" sz="3200" b="1" dirty="0" err="1"/>
              <a:t>Hubungan</a:t>
            </a:r>
            <a:endParaRPr lang="en-US" sz="3200" dirty="0"/>
          </a:p>
        </p:txBody>
      </p:sp>
      <p:sp>
        <p:nvSpPr>
          <p:cNvPr id="11" name="Rounded Rectangle 10">
            <a:extLst>
              <a:ext uri="{FF2B5EF4-FFF2-40B4-BE49-F238E27FC236}">
                <a16:creationId xmlns:a16="http://schemas.microsoft.com/office/drawing/2014/main" id="{FAB23020-7EB2-55BA-9992-797DF3BE150D}"/>
              </a:ext>
            </a:extLst>
          </p:cNvPr>
          <p:cNvSpPr/>
          <p:nvPr/>
        </p:nvSpPr>
        <p:spPr>
          <a:xfrm>
            <a:off x="7024689" y="4143376"/>
            <a:ext cx="2428875" cy="500063"/>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eaLnBrk="1" hangingPunct="1">
              <a:defRPr/>
            </a:pPr>
            <a:r>
              <a:rPr lang="en-US" sz="3200" b="1" dirty="0" err="1"/>
              <a:t>Lingkungan</a:t>
            </a:r>
            <a:r>
              <a:rPr lang="en-US" sz="3200" b="1" dirty="0"/>
              <a:t> </a:t>
            </a:r>
            <a:endParaRPr lang="en-US" sz="3200" dirty="0"/>
          </a:p>
        </p:txBody>
      </p:sp>
      <p:sp>
        <p:nvSpPr>
          <p:cNvPr id="12" name="Rounded Rectangle 11">
            <a:extLst>
              <a:ext uri="{FF2B5EF4-FFF2-40B4-BE49-F238E27FC236}">
                <a16:creationId xmlns:a16="http://schemas.microsoft.com/office/drawing/2014/main" id="{A0378E6E-737D-1D46-22CF-10A0F5BFD5DE}"/>
              </a:ext>
            </a:extLst>
          </p:cNvPr>
          <p:cNvSpPr/>
          <p:nvPr/>
        </p:nvSpPr>
        <p:spPr>
          <a:xfrm>
            <a:off x="2381250" y="4786313"/>
            <a:ext cx="2928938" cy="500062"/>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algn="r" eaLnBrk="1" hangingPunct="1">
              <a:defRPr/>
            </a:pPr>
            <a:r>
              <a:rPr lang="en-US" sz="3200" b="1" dirty="0" err="1"/>
              <a:t>Ketidakpastian</a:t>
            </a:r>
            <a:r>
              <a:rPr lang="en-US" sz="3200" b="1" dirty="0"/>
              <a:t> </a:t>
            </a:r>
            <a:endParaRPr lang="en-US" sz="3200" dirty="0"/>
          </a:p>
        </p:txBody>
      </p:sp>
      <p:sp>
        <p:nvSpPr>
          <p:cNvPr id="15" name="Right Arrow 14">
            <a:extLst>
              <a:ext uri="{FF2B5EF4-FFF2-40B4-BE49-F238E27FC236}">
                <a16:creationId xmlns:a16="http://schemas.microsoft.com/office/drawing/2014/main" id="{EF07C27E-FAA6-AF87-5F1F-C55BD07B73D3}"/>
              </a:ext>
            </a:extLst>
          </p:cNvPr>
          <p:cNvSpPr/>
          <p:nvPr/>
        </p:nvSpPr>
        <p:spPr>
          <a:xfrm>
            <a:off x="6238876" y="1928813"/>
            <a:ext cx="714375" cy="214312"/>
          </a:xfrm>
          <a:prstGeom prst="rightArrow">
            <a:avLst/>
          </a:prstGeom>
        </p:spPr>
        <p:style>
          <a:lnRef idx="3">
            <a:schemeClr val="lt1"/>
          </a:lnRef>
          <a:fillRef idx="1">
            <a:schemeClr val="dk1"/>
          </a:fillRef>
          <a:effectRef idx="1">
            <a:schemeClr val="dk1"/>
          </a:effectRef>
          <a:fontRef idx="minor">
            <a:schemeClr val="lt1"/>
          </a:fontRef>
        </p:style>
        <p:txBody>
          <a:bodyPr anchor="ctr"/>
          <a:lstStyle/>
          <a:p>
            <a:pPr algn="ctr" eaLnBrk="1" hangingPunct="1">
              <a:defRPr/>
            </a:pPr>
            <a:endParaRPr lang="en-US"/>
          </a:p>
        </p:txBody>
      </p:sp>
      <p:sp>
        <p:nvSpPr>
          <p:cNvPr id="17" name="Right Arrow 16">
            <a:extLst>
              <a:ext uri="{FF2B5EF4-FFF2-40B4-BE49-F238E27FC236}">
                <a16:creationId xmlns:a16="http://schemas.microsoft.com/office/drawing/2014/main" id="{F96BADD0-7D1F-3409-14A4-102A962946F4}"/>
              </a:ext>
            </a:extLst>
          </p:cNvPr>
          <p:cNvSpPr/>
          <p:nvPr/>
        </p:nvSpPr>
        <p:spPr>
          <a:xfrm>
            <a:off x="6238876" y="3214688"/>
            <a:ext cx="714375" cy="214312"/>
          </a:xfrm>
          <a:prstGeom prst="rightArrow">
            <a:avLst/>
          </a:prstGeom>
        </p:spPr>
        <p:style>
          <a:lnRef idx="3">
            <a:schemeClr val="lt1"/>
          </a:lnRef>
          <a:fillRef idx="1">
            <a:schemeClr val="dk1"/>
          </a:fillRef>
          <a:effectRef idx="1">
            <a:schemeClr val="dk1"/>
          </a:effectRef>
          <a:fontRef idx="minor">
            <a:schemeClr val="lt1"/>
          </a:fontRef>
        </p:style>
        <p:txBody>
          <a:bodyPr anchor="ctr"/>
          <a:lstStyle/>
          <a:p>
            <a:pPr algn="ctr" eaLnBrk="1" hangingPunct="1">
              <a:defRPr/>
            </a:pPr>
            <a:endParaRPr lang="en-US"/>
          </a:p>
        </p:txBody>
      </p:sp>
      <p:sp>
        <p:nvSpPr>
          <p:cNvPr id="19" name="Right Arrow 18">
            <a:extLst>
              <a:ext uri="{FF2B5EF4-FFF2-40B4-BE49-F238E27FC236}">
                <a16:creationId xmlns:a16="http://schemas.microsoft.com/office/drawing/2014/main" id="{758E13A3-10C6-5F23-04B8-C9FBCEB9A133}"/>
              </a:ext>
            </a:extLst>
          </p:cNvPr>
          <p:cNvSpPr/>
          <p:nvPr/>
        </p:nvSpPr>
        <p:spPr>
          <a:xfrm>
            <a:off x="6238876" y="4286251"/>
            <a:ext cx="714375" cy="214313"/>
          </a:xfrm>
          <a:prstGeom prst="rightArrow">
            <a:avLst/>
          </a:prstGeom>
        </p:spPr>
        <p:style>
          <a:lnRef idx="3">
            <a:schemeClr val="lt1"/>
          </a:lnRef>
          <a:fillRef idx="1">
            <a:schemeClr val="dk1"/>
          </a:fillRef>
          <a:effectRef idx="1">
            <a:schemeClr val="dk1"/>
          </a:effectRef>
          <a:fontRef idx="minor">
            <a:schemeClr val="lt1"/>
          </a:fontRef>
        </p:style>
        <p:txBody>
          <a:bodyPr anchor="ctr"/>
          <a:lstStyle/>
          <a:p>
            <a:pPr algn="ctr" eaLnBrk="1" hangingPunct="1">
              <a:defRPr/>
            </a:pPr>
            <a:endParaRPr lang="en-US"/>
          </a:p>
        </p:txBody>
      </p:sp>
      <p:sp>
        <p:nvSpPr>
          <p:cNvPr id="22" name="Left Arrow 21">
            <a:extLst>
              <a:ext uri="{FF2B5EF4-FFF2-40B4-BE49-F238E27FC236}">
                <a16:creationId xmlns:a16="http://schemas.microsoft.com/office/drawing/2014/main" id="{AEA08A94-4605-CB34-71C7-EEE840C986BB}"/>
              </a:ext>
            </a:extLst>
          </p:cNvPr>
          <p:cNvSpPr/>
          <p:nvPr/>
        </p:nvSpPr>
        <p:spPr>
          <a:xfrm>
            <a:off x="5024438" y="2571751"/>
            <a:ext cx="857250" cy="214313"/>
          </a:xfrm>
          <a:prstGeom prst="leftArrow">
            <a:avLst/>
          </a:prstGeom>
        </p:spPr>
        <p:style>
          <a:lnRef idx="3">
            <a:schemeClr val="lt1"/>
          </a:lnRef>
          <a:fillRef idx="1">
            <a:schemeClr val="dk1"/>
          </a:fillRef>
          <a:effectRef idx="1">
            <a:schemeClr val="dk1"/>
          </a:effectRef>
          <a:fontRef idx="minor">
            <a:schemeClr val="lt1"/>
          </a:fontRef>
        </p:style>
        <p:txBody>
          <a:bodyPr anchor="ctr"/>
          <a:lstStyle/>
          <a:p>
            <a:pPr algn="ctr" eaLnBrk="1" hangingPunct="1">
              <a:defRPr/>
            </a:pPr>
            <a:endParaRPr lang="en-US"/>
          </a:p>
        </p:txBody>
      </p:sp>
      <p:sp>
        <p:nvSpPr>
          <p:cNvPr id="23" name="Down Arrow 22">
            <a:extLst>
              <a:ext uri="{FF2B5EF4-FFF2-40B4-BE49-F238E27FC236}">
                <a16:creationId xmlns:a16="http://schemas.microsoft.com/office/drawing/2014/main" id="{9195D89D-1A17-DF6E-DFF7-C87BC4EB3ADB}"/>
              </a:ext>
            </a:extLst>
          </p:cNvPr>
          <p:cNvSpPr/>
          <p:nvPr/>
        </p:nvSpPr>
        <p:spPr>
          <a:xfrm>
            <a:off x="5881689" y="1571626"/>
            <a:ext cx="357187" cy="4143375"/>
          </a:xfrm>
          <a:prstGeom prst="downArrow">
            <a:avLst/>
          </a:prstGeom>
        </p:spPr>
        <p:style>
          <a:lnRef idx="3">
            <a:schemeClr val="lt1"/>
          </a:lnRef>
          <a:fillRef idx="1">
            <a:schemeClr val="dk1"/>
          </a:fillRef>
          <a:effectRef idx="1">
            <a:schemeClr val="dk1"/>
          </a:effectRef>
          <a:fontRef idx="minor">
            <a:schemeClr val="lt1"/>
          </a:fontRef>
        </p:style>
        <p:txBody>
          <a:bodyPr anchor="ctr"/>
          <a:lstStyle/>
          <a:p>
            <a:pPr algn="ctr" eaLnBrk="1" hangingPunct="1">
              <a:defRPr/>
            </a:pPr>
            <a:endParaRPr lang="en-US"/>
          </a:p>
        </p:txBody>
      </p:sp>
      <p:sp>
        <p:nvSpPr>
          <p:cNvPr id="24" name="Left Arrow 23">
            <a:extLst>
              <a:ext uri="{FF2B5EF4-FFF2-40B4-BE49-F238E27FC236}">
                <a16:creationId xmlns:a16="http://schemas.microsoft.com/office/drawing/2014/main" id="{414BB957-F12A-E1F9-C803-095BC9EC8242}"/>
              </a:ext>
            </a:extLst>
          </p:cNvPr>
          <p:cNvSpPr/>
          <p:nvPr/>
        </p:nvSpPr>
        <p:spPr>
          <a:xfrm>
            <a:off x="5381626" y="3786188"/>
            <a:ext cx="500063" cy="214312"/>
          </a:xfrm>
          <a:prstGeom prst="leftArrow">
            <a:avLst/>
          </a:prstGeom>
        </p:spPr>
        <p:style>
          <a:lnRef idx="3">
            <a:schemeClr val="lt1"/>
          </a:lnRef>
          <a:fillRef idx="1">
            <a:schemeClr val="dk1"/>
          </a:fillRef>
          <a:effectRef idx="1">
            <a:schemeClr val="dk1"/>
          </a:effectRef>
          <a:fontRef idx="minor">
            <a:schemeClr val="lt1"/>
          </a:fontRef>
        </p:style>
        <p:txBody>
          <a:bodyPr anchor="ctr"/>
          <a:lstStyle/>
          <a:p>
            <a:pPr algn="ctr" eaLnBrk="1" hangingPunct="1">
              <a:defRPr/>
            </a:pPr>
            <a:endParaRPr lang="en-US"/>
          </a:p>
        </p:txBody>
      </p:sp>
      <p:sp>
        <p:nvSpPr>
          <p:cNvPr id="25" name="Left Arrow 24">
            <a:extLst>
              <a:ext uri="{FF2B5EF4-FFF2-40B4-BE49-F238E27FC236}">
                <a16:creationId xmlns:a16="http://schemas.microsoft.com/office/drawing/2014/main" id="{00DA58B1-3CC8-EF2F-63DF-AFCB05405EDC}"/>
              </a:ext>
            </a:extLst>
          </p:cNvPr>
          <p:cNvSpPr/>
          <p:nvPr/>
        </p:nvSpPr>
        <p:spPr>
          <a:xfrm>
            <a:off x="5381626" y="4929188"/>
            <a:ext cx="500063" cy="214312"/>
          </a:xfrm>
          <a:prstGeom prst="leftArrow">
            <a:avLst/>
          </a:prstGeom>
        </p:spPr>
        <p:style>
          <a:lnRef idx="3">
            <a:schemeClr val="lt1"/>
          </a:lnRef>
          <a:fillRef idx="1">
            <a:schemeClr val="dk1"/>
          </a:fillRef>
          <a:effectRef idx="1">
            <a:schemeClr val="dk1"/>
          </a:effectRef>
          <a:fontRef idx="minor">
            <a:schemeClr val="lt1"/>
          </a:fontRef>
        </p:style>
        <p:txBody>
          <a:bodyPr anchor="ctr"/>
          <a:lstStyle/>
          <a:p>
            <a:pPr algn="ctr" eaLnBrk="1" hangingPunct="1">
              <a:defRPr/>
            </a:pPr>
            <a:endParaRPr lang="en-US"/>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box(in)">
                                      <p:cBhvr>
                                        <p:cTn id="12" dur="500"/>
                                        <p:tgtEl>
                                          <p:spTgt spid="2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ox(in)">
                                      <p:cBhvr>
                                        <p:cTn id="17" dur="500"/>
                                        <p:tgtEl>
                                          <p:spTgt spid="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box(in)">
                                      <p:cBhvr>
                                        <p:cTn id="27" dur="500"/>
                                        <p:tgtEl>
                                          <p:spTgt spid="2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ox(in)">
                                      <p:cBhvr>
                                        <p:cTn id="32" dur="500"/>
                                        <p:tgtEl>
                                          <p:spTgt spid="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box(in)">
                                      <p:cBhvr>
                                        <p:cTn id="37" dur="500"/>
                                        <p:tgtEl>
                                          <p:spTgt spid="1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box(in)">
                                      <p:cBhvr>
                                        <p:cTn id="42" dur="500"/>
                                        <p:tgtEl>
                                          <p:spTgt spid="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box(in)">
                                      <p:cBhvr>
                                        <p:cTn id="47" dur="500"/>
                                        <p:tgtEl>
                                          <p:spTgt spid="2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box(in)">
                                      <p:cBhvr>
                                        <p:cTn id="52" dur="500"/>
                                        <p:tgtEl>
                                          <p:spTgt spid="10"/>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box(in)">
                                      <p:cBhvr>
                                        <p:cTn id="57" dur="500"/>
                                        <p:tgtEl>
                                          <p:spTgt spid="19"/>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box(in)">
                                      <p:cBhvr>
                                        <p:cTn id="62" dur="500"/>
                                        <p:tgtEl>
                                          <p:spTgt spid="11"/>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25"/>
                                        </p:tgtEl>
                                        <p:attrNameLst>
                                          <p:attrName>style.visibility</p:attrName>
                                        </p:attrNameLst>
                                      </p:cBhvr>
                                      <p:to>
                                        <p:strVal val="visible"/>
                                      </p:to>
                                    </p:set>
                                    <p:animEffect transition="in" filter="box(in)">
                                      <p:cBhvr>
                                        <p:cTn id="67" dur="500"/>
                                        <p:tgtEl>
                                          <p:spTgt spid="25"/>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12"/>
                                        </p:tgtEl>
                                        <p:attrNameLst>
                                          <p:attrName>style.visibility</p:attrName>
                                        </p:attrNameLst>
                                      </p:cBhvr>
                                      <p:to>
                                        <p:strVal val="visible"/>
                                      </p:to>
                                    </p:set>
                                    <p:animEffect transition="in" filter="box(in)">
                                      <p:cBhvr>
                                        <p:cTn id="72" dur="500"/>
                                        <p:tgtEl>
                                          <p:spTgt spid="12"/>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9"/>
                                        </p:tgtEl>
                                        <p:attrNameLst>
                                          <p:attrName>style.visibility</p:attrName>
                                        </p:attrNameLst>
                                      </p:cBhvr>
                                      <p:to>
                                        <p:strVal val="visible"/>
                                      </p:to>
                                    </p:set>
                                    <p:animEffect transition="in" filter="box(in)">
                                      <p:cBhvr>
                                        <p:cTn id="7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animBg="1"/>
      <p:bldP spid="10" grpId="0" animBg="1"/>
      <p:bldP spid="11" grpId="0" animBg="1"/>
      <p:bldP spid="12" grpId="0" animBg="1"/>
      <p:bldP spid="15" grpId="0" animBg="1"/>
      <p:bldP spid="17" grpId="0" animBg="1"/>
      <p:bldP spid="19" grpId="0" animBg="1"/>
      <p:bldP spid="22" grpId="0" animBg="1"/>
      <p:bldP spid="23" grpId="0" animBg="1"/>
      <p:bldP spid="24" grpId="0" animBg="1"/>
      <p:bldP spid="2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D:\Document\Desain Power Point\pw 20.jpg">
            <a:extLst>
              <a:ext uri="{FF2B5EF4-FFF2-40B4-BE49-F238E27FC236}">
                <a16:creationId xmlns:a16="http://schemas.microsoft.com/office/drawing/2014/main" id="{5CCDF87B-71D9-23A4-A350-783615F939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ed Rectangle 3">
            <a:extLst>
              <a:ext uri="{FF2B5EF4-FFF2-40B4-BE49-F238E27FC236}">
                <a16:creationId xmlns:a16="http://schemas.microsoft.com/office/drawing/2014/main" id="{2E301189-1791-35B6-E1C1-77F3CF53CB24}"/>
              </a:ext>
            </a:extLst>
          </p:cNvPr>
          <p:cNvSpPr/>
          <p:nvPr/>
        </p:nvSpPr>
        <p:spPr>
          <a:xfrm>
            <a:off x="2024064" y="642938"/>
            <a:ext cx="8358187" cy="57150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hangingPunct="1">
              <a:defRPr/>
            </a:pPr>
            <a:endParaRPr lang="en-US"/>
          </a:p>
        </p:txBody>
      </p:sp>
      <p:sp>
        <p:nvSpPr>
          <p:cNvPr id="3" name="Content Placeholder 2">
            <a:extLst>
              <a:ext uri="{FF2B5EF4-FFF2-40B4-BE49-F238E27FC236}">
                <a16:creationId xmlns:a16="http://schemas.microsoft.com/office/drawing/2014/main" id="{B92EB5DF-DD2B-BFDE-5E99-FC8AAF7A864E}"/>
              </a:ext>
            </a:extLst>
          </p:cNvPr>
          <p:cNvSpPr>
            <a:spLocks noGrp="1"/>
          </p:cNvSpPr>
          <p:nvPr>
            <p:ph idx="1"/>
          </p:nvPr>
        </p:nvSpPr>
        <p:spPr>
          <a:xfrm>
            <a:off x="1981200" y="571501"/>
            <a:ext cx="8229600" cy="5554663"/>
          </a:xfrm>
        </p:spPr>
        <p:txBody>
          <a:bodyPr/>
          <a:lstStyle/>
          <a:p>
            <a:pPr algn="ctr">
              <a:spcBef>
                <a:spcPct val="0"/>
              </a:spcBef>
              <a:buFont typeface="Arial" panose="020B0604020202020204" pitchFamily="34" charset="0"/>
              <a:buNone/>
            </a:pPr>
            <a:r>
              <a:rPr lang="en-US" altLang="en-US" b="1" i="1" u="sng"/>
              <a:t>  </a:t>
            </a:r>
            <a:r>
              <a:rPr lang="en-US" altLang="en-US" sz="4000" b="1" u="sng"/>
              <a:t>Proses </a:t>
            </a:r>
          </a:p>
          <a:p>
            <a:pPr algn="ctr">
              <a:spcBef>
                <a:spcPct val="0"/>
              </a:spcBef>
              <a:buFont typeface="Arial" panose="020B0604020202020204" pitchFamily="34" charset="0"/>
              <a:buNone/>
            </a:pPr>
            <a:r>
              <a:rPr lang="en-US" altLang="en-US" sz="4000" b="1"/>
              <a:t>   Organisasi adalah suatu sistem terbuka yang dinamis yang menciptakan dan saling menukar pesan diantara anggotanya. Karena gejala menciptakan dan menukar informasi ini berjalan terus menerus tanpa henti maka dikatakan sebagai suatu proses.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B3688A2-98ED-449E-026E-3EC67F58FD2D}"/>
              </a:ext>
            </a:extLst>
          </p:cNvPr>
          <p:cNvSpPr txBox="1"/>
          <p:nvPr/>
        </p:nvSpPr>
        <p:spPr>
          <a:xfrm>
            <a:off x="514043" y="191673"/>
            <a:ext cx="6368143" cy="523220"/>
          </a:xfrm>
          <a:prstGeom prst="rect">
            <a:avLst/>
          </a:prstGeom>
          <a:noFill/>
          <a:ln w="28575">
            <a:solidFill>
              <a:schemeClr val="tx1"/>
            </a:solidFill>
          </a:ln>
        </p:spPr>
        <p:txBody>
          <a:bodyPr wrap="square">
            <a:spAutoFit/>
          </a:bodyPr>
          <a:lstStyle/>
          <a:p>
            <a:pPr algn="ctr"/>
            <a:r>
              <a:rPr lang="en-US" sz="2800" b="1" dirty="0">
                <a:latin typeface="Times New Roman" panose="02020603050405020304" pitchFamily="18" charset="0"/>
                <a:cs typeface="Times New Roman" panose="02020603050405020304" pitchFamily="18" charset="0"/>
              </a:rPr>
              <a:t>REFERENSI </a:t>
            </a:r>
            <a:endParaRPr lang="en-ID"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BF97F2B-9A64-2014-08B7-DEC26629CA4D}"/>
              </a:ext>
            </a:extLst>
          </p:cNvPr>
          <p:cNvSpPr txBox="1">
            <a:spLocks/>
          </p:cNvSpPr>
          <p:nvPr/>
        </p:nvSpPr>
        <p:spPr>
          <a:xfrm>
            <a:off x="947057" y="1428303"/>
            <a:ext cx="8675914" cy="2656083"/>
          </a:xfrm>
          <a:prstGeom prst="rect">
            <a:avLst/>
          </a:prstGeom>
          <a:ln w="28575">
            <a:noFill/>
          </a:ln>
        </p:spPr>
        <p:txBody>
          <a:bodyPr vert="horz" lIns="121899" tIns="60949" rIns="121899" bIns="60949" rtlCol="0">
            <a:noAutofit/>
          </a:bodyPr>
          <a:lstStyle>
            <a:lvl1pPr marL="304747" indent="-304747" algn="l" defTabSz="1218987" rtl="0" eaLnBrk="1" latinLnBrk="0" hangingPunct="1">
              <a:lnSpc>
                <a:spcPct val="95000"/>
              </a:lnSpc>
              <a:spcBef>
                <a:spcPts val="1866"/>
              </a:spcBef>
              <a:buClr>
                <a:schemeClr val="accent6">
                  <a:lumMod val="50000"/>
                </a:schemeClr>
              </a:buClr>
              <a:buSzPct val="100000"/>
              <a:buFont typeface="Arial" pitchFamily="34" charset="0"/>
              <a:buChar char="•"/>
              <a:defRPr sz="2400" kern="1200">
                <a:solidFill>
                  <a:schemeClr val="tx1"/>
                </a:solidFill>
                <a:latin typeface="+mn-lt"/>
                <a:ea typeface="+mn-ea"/>
                <a:cs typeface="+mn-cs"/>
              </a:defRPr>
            </a:lvl1pPr>
            <a:lvl2pPr marL="731392" indent="-304747" algn="l" defTabSz="1218987" rtl="0" eaLnBrk="1" latinLnBrk="0" hangingPunct="1">
              <a:lnSpc>
                <a:spcPct val="95000"/>
              </a:lnSpc>
              <a:spcBef>
                <a:spcPts val="1066"/>
              </a:spcBef>
              <a:buClr>
                <a:schemeClr val="accent6">
                  <a:lumMod val="50000"/>
                </a:schemeClr>
              </a:buClr>
              <a:buSzPct val="100000"/>
              <a:buFont typeface="Century Gothic" pitchFamily="34" charset="0"/>
              <a:buChar char="–"/>
              <a:defRPr sz="2000" kern="1200">
                <a:solidFill>
                  <a:schemeClr val="tx1"/>
                </a:solidFill>
                <a:latin typeface="+mn-lt"/>
                <a:ea typeface="+mn-ea"/>
                <a:cs typeface="+mn-cs"/>
              </a:defRPr>
            </a:lvl2pPr>
            <a:lvl3pPr marL="1158037" indent="-304747" algn="l" defTabSz="1218987" rtl="0" eaLnBrk="1" latinLnBrk="0" hangingPunct="1">
              <a:lnSpc>
                <a:spcPct val="95000"/>
              </a:lnSpc>
              <a:spcBef>
                <a:spcPts val="1066"/>
              </a:spcBef>
              <a:buClr>
                <a:schemeClr val="accent6">
                  <a:lumMod val="50000"/>
                </a:schemeClr>
              </a:buClr>
              <a:buSzPct val="100000"/>
              <a:buFont typeface="Century Gothic" pitchFamily="34" charset="0"/>
              <a:buChar char="–"/>
              <a:defRPr sz="1800" kern="1200">
                <a:solidFill>
                  <a:schemeClr val="tx1"/>
                </a:solidFill>
                <a:latin typeface="+mn-lt"/>
                <a:ea typeface="+mn-ea"/>
                <a:cs typeface="+mn-cs"/>
              </a:defRPr>
            </a:lvl3pPr>
            <a:lvl4pPr marL="1584683" indent="-304747" algn="l" defTabSz="1218987" rtl="0" eaLnBrk="1" latinLnBrk="0" hangingPunct="1">
              <a:lnSpc>
                <a:spcPct val="95000"/>
              </a:lnSpc>
              <a:spcBef>
                <a:spcPts val="1066"/>
              </a:spcBef>
              <a:buClr>
                <a:schemeClr val="accent6">
                  <a:lumMod val="50000"/>
                </a:schemeClr>
              </a:buClr>
              <a:buSzPct val="100000"/>
              <a:buFont typeface="Century Gothic" pitchFamily="34" charset="0"/>
              <a:buChar char="–"/>
              <a:defRPr sz="1800" kern="1200">
                <a:solidFill>
                  <a:schemeClr val="tx1"/>
                </a:solidFill>
                <a:latin typeface="+mn-lt"/>
                <a:ea typeface="+mn-ea"/>
                <a:cs typeface="+mn-cs"/>
              </a:defRPr>
            </a:lvl4pPr>
            <a:lvl5pPr marL="2011328" indent="-304747" algn="l" defTabSz="1218987" rtl="0" eaLnBrk="1" latinLnBrk="0" hangingPunct="1">
              <a:lnSpc>
                <a:spcPct val="95000"/>
              </a:lnSpc>
              <a:spcBef>
                <a:spcPts val="1066"/>
              </a:spcBef>
              <a:buClr>
                <a:schemeClr val="accent6">
                  <a:lumMod val="50000"/>
                </a:schemeClr>
              </a:buClr>
              <a:buSzPct val="100000"/>
              <a:buFont typeface="Century Gothic" pitchFamily="34" charset="0"/>
              <a:buChar char="–"/>
              <a:defRPr sz="1800" kern="1200">
                <a:solidFill>
                  <a:schemeClr val="tx1"/>
                </a:solidFill>
                <a:latin typeface="+mn-lt"/>
                <a:ea typeface="+mn-ea"/>
                <a:cs typeface="+mn-cs"/>
              </a:defRPr>
            </a:lvl5pPr>
            <a:lvl6pPr marL="2133226" indent="0" algn="l" defTabSz="1218987" rtl="0" eaLnBrk="1" latinLnBrk="0" hangingPunct="1">
              <a:lnSpc>
                <a:spcPct val="95000"/>
              </a:lnSpc>
              <a:spcBef>
                <a:spcPts val="1066"/>
              </a:spcBef>
              <a:buClr>
                <a:schemeClr val="accent6">
                  <a:lumMod val="50000"/>
                </a:schemeClr>
              </a:buClr>
              <a:buSzPct val="90000"/>
              <a:buFont typeface="Century Gothic" panose="020B0502020202020204" pitchFamily="34" charset="0"/>
              <a:buNone/>
              <a:defRPr sz="1800" kern="1200">
                <a:solidFill>
                  <a:schemeClr val="tx2">
                    <a:lumMod val="50000"/>
                  </a:schemeClr>
                </a:solidFill>
                <a:latin typeface="+mn-lt"/>
                <a:ea typeface="+mn-ea"/>
                <a:cs typeface="+mn-cs"/>
              </a:defRPr>
            </a:lvl6pPr>
            <a:lvl7pPr marL="2845622" indent="-285750" algn="l" defTabSz="1218987" rtl="0" eaLnBrk="1" latinLnBrk="0" hangingPunct="1">
              <a:lnSpc>
                <a:spcPct val="95000"/>
              </a:lnSpc>
              <a:spcBef>
                <a:spcPts val="1066"/>
              </a:spcBef>
              <a:buClr>
                <a:schemeClr val="accent6">
                  <a:lumMod val="50000"/>
                </a:schemeClr>
              </a:buClr>
              <a:buSzPct val="90000"/>
              <a:buFont typeface="Century Gothic" panose="020B0502020202020204" pitchFamily="34" charset="0"/>
              <a:buChar char="–"/>
              <a:defRPr sz="1800" kern="1200">
                <a:solidFill>
                  <a:schemeClr val="tx2">
                    <a:lumMod val="50000"/>
                  </a:schemeClr>
                </a:solidFill>
                <a:latin typeface="+mn-lt"/>
                <a:ea typeface="+mn-ea"/>
                <a:cs typeface="+mn-cs"/>
              </a:defRPr>
            </a:lvl7pPr>
            <a:lvl8pPr marL="3272267" indent="-285750" algn="l" defTabSz="1218987" rtl="0" eaLnBrk="1" latinLnBrk="0" hangingPunct="1">
              <a:lnSpc>
                <a:spcPct val="95000"/>
              </a:lnSpc>
              <a:spcBef>
                <a:spcPts val="1066"/>
              </a:spcBef>
              <a:buClr>
                <a:schemeClr val="accent6">
                  <a:lumMod val="50000"/>
                </a:schemeClr>
              </a:buClr>
              <a:buSzPct val="90000"/>
              <a:buFont typeface="Century Gothic" panose="020B0502020202020204" pitchFamily="34" charset="0"/>
              <a:buChar char="–"/>
              <a:defRPr sz="1800" kern="1200">
                <a:solidFill>
                  <a:schemeClr val="tx2">
                    <a:lumMod val="50000"/>
                  </a:schemeClr>
                </a:solidFill>
                <a:latin typeface="+mn-lt"/>
                <a:ea typeface="+mn-ea"/>
                <a:cs typeface="+mn-cs"/>
              </a:defRPr>
            </a:lvl8pPr>
            <a:lvl9pPr marL="3759862" indent="-285750" algn="l" defTabSz="1218987" rtl="0" eaLnBrk="1" latinLnBrk="0" hangingPunct="1">
              <a:lnSpc>
                <a:spcPct val="95000"/>
              </a:lnSpc>
              <a:spcBef>
                <a:spcPts val="1066"/>
              </a:spcBef>
              <a:buClr>
                <a:schemeClr val="accent6">
                  <a:lumMod val="50000"/>
                </a:schemeClr>
              </a:buClr>
              <a:buSzPct val="90000"/>
              <a:buFont typeface="Century Gothic" panose="020B0502020202020204" pitchFamily="34" charset="0"/>
              <a:buChar char="–"/>
              <a:defRPr sz="1800" kern="1200">
                <a:solidFill>
                  <a:schemeClr val="tx2">
                    <a:lumMod val="50000"/>
                  </a:schemeClr>
                </a:solidFill>
                <a:latin typeface="+mn-lt"/>
                <a:ea typeface="+mn-ea"/>
                <a:cs typeface="+mn-cs"/>
              </a:defRPr>
            </a:lvl9pPr>
          </a:lstStyle>
          <a:p>
            <a:pPr algn="just">
              <a:buFont typeface="Wingdings" panose="05000000000000000000" pitchFamily="2" charset="2"/>
              <a:buChar char="v"/>
            </a:pPr>
            <a:endParaRPr lang="en-US"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A2BE4542-0DE7-7456-ECF3-0F43885F10F9}"/>
              </a:ext>
            </a:extLst>
          </p:cNvPr>
          <p:cNvSpPr txBox="1"/>
          <p:nvPr/>
        </p:nvSpPr>
        <p:spPr>
          <a:xfrm>
            <a:off x="514043" y="1034016"/>
            <a:ext cx="9925357" cy="5632311"/>
          </a:xfrm>
          <a:prstGeom prst="rect">
            <a:avLst/>
          </a:prstGeom>
          <a:noFill/>
        </p:spPr>
        <p:txBody>
          <a:bodyPr wrap="square">
            <a:spAutoFit/>
          </a:bodyPr>
          <a:lstStyle/>
          <a:p>
            <a:pPr marL="342900" indent="-342900">
              <a:buFont typeface="Wingdings" panose="05000000000000000000" pitchFamily="2" charset="2"/>
              <a:buChar char="q"/>
            </a:pPr>
            <a:r>
              <a:rPr lang="en-ID" sz="2000" b="1" dirty="0">
                <a:latin typeface="Times New Roman" panose="02020603050405020304" pitchFamily="18" charset="0"/>
                <a:cs typeface="Times New Roman" panose="02020603050405020304" pitchFamily="18" charset="0"/>
              </a:rPr>
              <a:t>R. Wayne Pace Don </a:t>
            </a:r>
            <a:r>
              <a:rPr lang="en-ID" sz="2000" b="1" dirty="0" err="1">
                <a:latin typeface="Times New Roman" panose="02020603050405020304" pitchFamily="18" charset="0"/>
                <a:cs typeface="Times New Roman" panose="02020603050405020304" pitchFamily="18" charset="0"/>
              </a:rPr>
              <a:t>F.Faules</a:t>
            </a:r>
            <a:r>
              <a:rPr lang="en-ID" sz="2000" b="1" dirty="0">
                <a:latin typeface="Times New Roman" panose="02020603050405020304" pitchFamily="18" charset="0"/>
                <a:cs typeface="Times New Roman" panose="02020603050405020304" pitchFamily="18" charset="0"/>
              </a:rPr>
              <a:t>. 2018. </a:t>
            </a:r>
            <a:r>
              <a:rPr lang="en-ID" sz="2000" b="1" dirty="0" err="1">
                <a:latin typeface="Times New Roman" panose="02020603050405020304" pitchFamily="18" charset="0"/>
                <a:cs typeface="Times New Roman" panose="02020603050405020304" pitchFamily="18" charset="0"/>
              </a:rPr>
              <a:t>Komunikasi</a:t>
            </a:r>
            <a:r>
              <a:rPr lang="en-ID" sz="2000" b="1" dirty="0">
                <a:latin typeface="Times New Roman" panose="02020603050405020304" pitchFamily="18" charset="0"/>
                <a:cs typeface="Times New Roman" panose="02020603050405020304" pitchFamily="18" charset="0"/>
              </a:rPr>
              <a:t> </a:t>
            </a:r>
            <a:r>
              <a:rPr lang="en-ID" sz="2000" b="1" dirty="0" err="1">
                <a:latin typeface="Times New Roman" panose="02020603050405020304" pitchFamily="18" charset="0"/>
                <a:cs typeface="Times New Roman" panose="02020603050405020304" pitchFamily="18" charset="0"/>
              </a:rPr>
              <a:t>Organisasi</a:t>
            </a:r>
            <a:r>
              <a:rPr lang="en-ID" sz="2000" b="1" dirty="0">
                <a:latin typeface="Times New Roman" panose="02020603050405020304" pitchFamily="18" charset="0"/>
                <a:cs typeface="Times New Roman" panose="02020603050405020304" pitchFamily="18" charset="0"/>
              </a:rPr>
              <a:t> (Strategi </a:t>
            </a:r>
            <a:r>
              <a:rPr lang="en-ID" sz="2000" b="1" dirty="0" err="1">
                <a:latin typeface="Times New Roman" panose="02020603050405020304" pitchFamily="18" charset="0"/>
                <a:cs typeface="Times New Roman" panose="02020603050405020304" pitchFamily="18" charset="0"/>
              </a:rPr>
              <a:t>Meningkatkan</a:t>
            </a:r>
            <a:r>
              <a:rPr lang="en-ID" sz="2000" b="1" dirty="0">
                <a:latin typeface="Times New Roman" panose="02020603050405020304" pitchFamily="18" charset="0"/>
                <a:cs typeface="Times New Roman" panose="02020603050405020304" pitchFamily="18" charset="0"/>
              </a:rPr>
              <a:t> Kinerja Perusahaan). PT. </a:t>
            </a:r>
            <a:r>
              <a:rPr lang="en-ID" sz="2000" b="1" dirty="0" err="1">
                <a:latin typeface="Times New Roman" panose="02020603050405020304" pitchFamily="18" charset="0"/>
                <a:cs typeface="Times New Roman" panose="02020603050405020304" pitchFamily="18" charset="0"/>
              </a:rPr>
              <a:t>Remaja</a:t>
            </a:r>
            <a:r>
              <a:rPr lang="en-ID" sz="2000" b="1" dirty="0">
                <a:latin typeface="Times New Roman" panose="02020603050405020304" pitchFamily="18" charset="0"/>
                <a:cs typeface="Times New Roman" panose="02020603050405020304" pitchFamily="18" charset="0"/>
              </a:rPr>
              <a:t> </a:t>
            </a:r>
            <a:r>
              <a:rPr lang="en-ID" sz="2000" b="1" dirty="0" err="1">
                <a:latin typeface="Times New Roman" panose="02020603050405020304" pitchFamily="18" charset="0"/>
                <a:cs typeface="Times New Roman" panose="02020603050405020304" pitchFamily="18" charset="0"/>
              </a:rPr>
              <a:t>Rosdakarya</a:t>
            </a:r>
            <a:r>
              <a:rPr lang="en-ID" sz="2000" b="1" dirty="0">
                <a:latin typeface="Times New Roman" panose="02020603050405020304" pitchFamily="18" charset="0"/>
                <a:cs typeface="Times New Roman" panose="02020603050405020304" pitchFamily="18" charset="0"/>
              </a:rPr>
              <a:t>, Bandung. </a:t>
            </a:r>
          </a:p>
          <a:p>
            <a:pPr marL="342900" indent="-342900">
              <a:buFont typeface="Wingdings" panose="05000000000000000000" pitchFamily="2" charset="2"/>
              <a:buChar char="q"/>
            </a:pPr>
            <a:endParaRPr lang="en-US" sz="2000" b="1"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q"/>
            </a:pPr>
            <a:r>
              <a:rPr lang="en-ID" sz="2000" b="1" dirty="0">
                <a:latin typeface="Times New Roman" panose="02020603050405020304" pitchFamily="18" charset="0"/>
                <a:cs typeface="Times New Roman" panose="02020603050405020304" pitchFamily="18" charset="0"/>
              </a:rPr>
              <a:t>Andre </a:t>
            </a:r>
            <a:r>
              <a:rPr lang="en-ID" sz="2000" b="1" dirty="0" err="1">
                <a:latin typeface="Times New Roman" panose="02020603050405020304" pitchFamily="18" charset="0"/>
                <a:cs typeface="Times New Roman" panose="02020603050405020304" pitchFamily="18" charset="0"/>
              </a:rPr>
              <a:t>Hardjana</a:t>
            </a:r>
            <a:r>
              <a:rPr lang="en-ID" sz="2000" b="1" dirty="0">
                <a:latin typeface="Times New Roman" panose="02020603050405020304" pitchFamily="18" charset="0"/>
                <a:cs typeface="Times New Roman" panose="02020603050405020304" pitchFamily="18" charset="0"/>
              </a:rPr>
              <a:t>. 2018. </a:t>
            </a:r>
            <a:r>
              <a:rPr lang="en-ID" sz="2000" b="1" dirty="0" err="1">
                <a:latin typeface="Times New Roman" panose="02020603050405020304" pitchFamily="18" charset="0"/>
                <a:cs typeface="Times New Roman" panose="02020603050405020304" pitchFamily="18" charset="0"/>
              </a:rPr>
              <a:t>Komunikasi</a:t>
            </a:r>
            <a:r>
              <a:rPr lang="en-ID" sz="2000" b="1" dirty="0">
                <a:latin typeface="Times New Roman" panose="02020603050405020304" pitchFamily="18" charset="0"/>
                <a:cs typeface="Times New Roman" panose="02020603050405020304" pitchFamily="18" charset="0"/>
              </a:rPr>
              <a:t> </a:t>
            </a:r>
            <a:r>
              <a:rPr lang="en-ID" sz="2000" b="1" dirty="0" err="1">
                <a:latin typeface="Times New Roman" panose="02020603050405020304" pitchFamily="18" charset="0"/>
                <a:cs typeface="Times New Roman" panose="02020603050405020304" pitchFamily="18" charset="0"/>
              </a:rPr>
              <a:t>Organisasi</a:t>
            </a:r>
            <a:r>
              <a:rPr lang="en-ID" sz="2000" b="1" dirty="0">
                <a:latin typeface="Times New Roman" panose="02020603050405020304" pitchFamily="18" charset="0"/>
                <a:cs typeface="Times New Roman" panose="02020603050405020304" pitchFamily="18" charset="0"/>
              </a:rPr>
              <a:t> Strategi </a:t>
            </a:r>
            <a:r>
              <a:rPr lang="en-ID" sz="2000" b="1" dirty="0" err="1">
                <a:latin typeface="Times New Roman" panose="02020603050405020304" pitchFamily="18" charset="0"/>
                <a:cs typeface="Times New Roman" panose="02020603050405020304" pitchFamily="18" charset="0"/>
              </a:rPr>
              <a:t>Interaksi</a:t>
            </a:r>
            <a:r>
              <a:rPr lang="en-ID" sz="2000" b="1" dirty="0">
                <a:latin typeface="Times New Roman" panose="02020603050405020304" pitchFamily="18" charset="0"/>
                <a:cs typeface="Times New Roman" panose="02020603050405020304" pitchFamily="18" charset="0"/>
              </a:rPr>
              <a:t> dan </a:t>
            </a:r>
            <a:r>
              <a:rPr lang="en-ID" sz="2000" b="1" dirty="0" err="1">
                <a:latin typeface="Times New Roman" panose="02020603050405020304" pitchFamily="18" charset="0"/>
                <a:cs typeface="Times New Roman" panose="02020603050405020304" pitchFamily="18" charset="0"/>
              </a:rPr>
              <a:t>Kepemimpinan</a:t>
            </a:r>
            <a:r>
              <a:rPr lang="en-ID" sz="2000" b="1" dirty="0">
                <a:latin typeface="Times New Roman" panose="02020603050405020304" pitchFamily="18" charset="0"/>
                <a:cs typeface="Times New Roman" panose="02020603050405020304" pitchFamily="18" charset="0"/>
              </a:rPr>
              <a:t> (</a:t>
            </a:r>
            <a:r>
              <a:rPr lang="en-ID" sz="2000" b="1" dirty="0" err="1">
                <a:latin typeface="Times New Roman" panose="02020603050405020304" pitchFamily="18" charset="0"/>
                <a:cs typeface="Times New Roman" panose="02020603050405020304" pitchFamily="18" charset="0"/>
              </a:rPr>
              <a:t>Buku</a:t>
            </a:r>
            <a:r>
              <a:rPr lang="en-ID" sz="2000" b="1" dirty="0">
                <a:latin typeface="Times New Roman" panose="02020603050405020304" pitchFamily="18" charset="0"/>
                <a:cs typeface="Times New Roman" panose="02020603050405020304" pitchFamily="18" charset="0"/>
              </a:rPr>
              <a:t> 2)) RAJAWALI PERS, PT. Raja </a:t>
            </a:r>
            <a:r>
              <a:rPr lang="en-ID" sz="2000" b="1" dirty="0" err="1">
                <a:latin typeface="Times New Roman" panose="02020603050405020304" pitchFamily="18" charset="0"/>
                <a:cs typeface="Times New Roman" panose="02020603050405020304" pitchFamily="18" charset="0"/>
              </a:rPr>
              <a:t>Grafindo</a:t>
            </a:r>
            <a:r>
              <a:rPr lang="en-ID" sz="2000" b="1" dirty="0">
                <a:latin typeface="Times New Roman" panose="02020603050405020304" pitchFamily="18" charset="0"/>
                <a:cs typeface="Times New Roman" panose="02020603050405020304" pitchFamily="18" charset="0"/>
              </a:rPr>
              <a:t> </a:t>
            </a:r>
            <a:r>
              <a:rPr lang="en-ID" sz="2000" b="1" dirty="0" err="1">
                <a:latin typeface="Times New Roman" panose="02020603050405020304" pitchFamily="18" charset="0"/>
                <a:cs typeface="Times New Roman" panose="02020603050405020304" pitchFamily="18" charset="0"/>
              </a:rPr>
              <a:t>Persada</a:t>
            </a:r>
            <a:r>
              <a:rPr lang="en-ID" sz="2000" b="1" dirty="0">
                <a:latin typeface="Times New Roman" panose="02020603050405020304" pitchFamily="18" charset="0"/>
                <a:cs typeface="Times New Roman" panose="02020603050405020304" pitchFamily="18" charset="0"/>
              </a:rPr>
              <a:t>, Depok. </a:t>
            </a:r>
          </a:p>
          <a:p>
            <a:pPr marL="342900" indent="-342900">
              <a:buFont typeface="Wingdings" panose="05000000000000000000" pitchFamily="2" charset="2"/>
              <a:buChar char="q"/>
            </a:pPr>
            <a:endParaRPr lang="en-ID" sz="2000" b="1"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q"/>
            </a:pPr>
            <a:r>
              <a:rPr lang="en-ID" sz="2000" b="1" dirty="0" err="1">
                <a:latin typeface="Times New Roman" panose="02020603050405020304" pitchFamily="18" charset="0"/>
                <a:cs typeface="Times New Roman" panose="02020603050405020304" pitchFamily="18" charset="0"/>
              </a:rPr>
              <a:t>Arni</a:t>
            </a:r>
            <a:r>
              <a:rPr lang="en-ID" sz="2000" b="1" dirty="0">
                <a:latin typeface="Times New Roman" panose="02020603050405020304" pitchFamily="18" charset="0"/>
                <a:cs typeface="Times New Roman" panose="02020603050405020304" pitchFamily="18" charset="0"/>
              </a:rPr>
              <a:t> Muhammad. 2017. </a:t>
            </a:r>
            <a:r>
              <a:rPr lang="en-ID" sz="2000" b="1" dirty="0" err="1">
                <a:latin typeface="Times New Roman" panose="02020603050405020304" pitchFamily="18" charset="0"/>
                <a:cs typeface="Times New Roman" panose="02020603050405020304" pitchFamily="18" charset="0"/>
              </a:rPr>
              <a:t>Komunikasi</a:t>
            </a:r>
            <a:r>
              <a:rPr lang="en-ID" sz="2000" b="1" dirty="0">
                <a:latin typeface="Times New Roman" panose="02020603050405020304" pitchFamily="18" charset="0"/>
                <a:cs typeface="Times New Roman" panose="02020603050405020304" pitchFamily="18" charset="0"/>
              </a:rPr>
              <a:t> </a:t>
            </a:r>
            <a:r>
              <a:rPr lang="en-ID" sz="2000" b="1" dirty="0" err="1">
                <a:latin typeface="Times New Roman" panose="02020603050405020304" pitchFamily="18" charset="0"/>
                <a:cs typeface="Times New Roman" panose="02020603050405020304" pitchFamily="18" charset="0"/>
              </a:rPr>
              <a:t>Organisasi</a:t>
            </a:r>
            <a:r>
              <a:rPr lang="en-ID" sz="2000" b="1" dirty="0">
                <a:latin typeface="Times New Roman" panose="02020603050405020304" pitchFamily="18" charset="0"/>
                <a:cs typeface="Times New Roman" panose="02020603050405020304" pitchFamily="18" charset="0"/>
              </a:rPr>
              <a:t> </a:t>
            </a:r>
            <a:r>
              <a:rPr lang="en-ID" sz="2000" b="1" dirty="0" err="1">
                <a:latin typeface="Times New Roman" panose="02020603050405020304" pitchFamily="18" charset="0"/>
                <a:cs typeface="Times New Roman" panose="02020603050405020304" pitchFamily="18" charset="0"/>
              </a:rPr>
              <a:t>Bumi</a:t>
            </a:r>
            <a:r>
              <a:rPr lang="en-ID" sz="2000" b="1" dirty="0">
                <a:latin typeface="Times New Roman" panose="02020603050405020304" pitchFamily="18" charset="0"/>
                <a:cs typeface="Times New Roman" panose="02020603050405020304" pitchFamily="18" charset="0"/>
              </a:rPr>
              <a:t> </a:t>
            </a:r>
            <a:r>
              <a:rPr lang="en-ID" sz="2000" b="1" dirty="0" err="1">
                <a:latin typeface="Times New Roman" panose="02020603050405020304" pitchFamily="18" charset="0"/>
                <a:cs typeface="Times New Roman" panose="02020603050405020304" pitchFamily="18" charset="0"/>
              </a:rPr>
              <a:t>Aksara</a:t>
            </a:r>
            <a:r>
              <a:rPr lang="en-ID" sz="2000" b="1" dirty="0">
                <a:latin typeface="Times New Roman" panose="02020603050405020304" pitchFamily="18" charset="0"/>
                <a:cs typeface="Times New Roman" panose="02020603050405020304" pitchFamily="18" charset="0"/>
              </a:rPr>
              <a:t>.</a:t>
            </a:r>
          </a:p>
          <a:p>
            <a:pPr marL="342900" indent="-342900">
              <a:buFont typeface="Wingdings" panose="05000000000000000000" pitchFamily="2" charset="2"/>
              <a:buChar char="q"/>
            </a:pPr>
            <a:endParaRPr lang="en-US" sz="2000" b="1" dirty="0">
              <a:solidFill>
                <a:schemeClr val="bg1"/>
              </a:solidFill>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q"/>
            </a:pPr>
            <a:r>
              <a:rPr lang="en-US" sz="2000" b="1" dirty="0" err="1">
                <a:latin typeface="Times New Roman" panose="02020603050405020304" pitchFamily="18" charset="0"/>
                <a:cs typeface="Times New Roman" panose="02020603050405020304" pitchFamily="18" charset="0"/>
              </a:rPr>
              <a:t>Morissan</a:t>
            </a:r>
            <a:r>
              <a:rPr lang="en-US" sz="2000" b="1" dirty="0">
                <a:latin typeface="Times New Roman" panose="02020603050405020304" pitchFamily="18" charset="0"/>
                <a:cs typeface="Times New Roman" panose="02020603050405020304" pitchFamily="18" charset="0"/>
              </a:rPr>
              <a:t>, Ph.D. 2020. </a:t>
            </a:r>
            <a:r>
              <a:rPr lang="en-US" sz="2000" b="1" dirty="0" err="1">
                <a:latin typeface="Times New Roman" panose="02020603050405020304" pitchFamily="18" charset="0"/>
                <a:cs typeface="Times New Roman" panose="02020603050405020304" pitchFamily="18" charset="0"/>
              </a:rPr>
              <a:t>Komunikasi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Organisasi</a:t>
            </a:r>
            <a:r>
              <a:rPr lang="en-US" sz="2000" b="1" dirty="0">
                <a:latin typeface="Times New Roman" panose="02020603050405020304" pitchFamily="18" charset="0"/>
                <a:cs typeface="Times New Roman" panose="02020603050405020304" pitchFamily="18" charset="0"/>
              </a:rPr>
              <a:t> . </a:t>
            </a:r>
            <a:r>
              <a:rPr lang="en-US" sz="2000" b="1" dirty="0" err="1">
                <a:latin typeface="Times New Roman" panose="02020603050405020304" pitchFamily="18" charset="0"/>
                <a:cs typeface="Times New Roman" panose="02020603050405020304" pitchFamily="18" charset="0"/>
              </a:rPr>
              <a:t>Kencana</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Prenada</a:t>
            </a:r>
            <a:r>
              <a:rPr lang="en-US" sz="2000" b="1" dirty="0">
                <a:latin typeface="Times New Roman" panose="02020603050405020304" pitchFamily="18" charset="0"/>
                <a:cs typeface="Times New Roman" panose="02020603050405020304" pitchFamily="18" charset="0"/>
              </a:rPr>
              <a:t> Media Group </a:t>
            </a:r>
            <a:r>
              <a:rPr lang="en-US" sz="2000" b="1" dirty="0" err="1">
                <a:latin typeface="Times New Roman" panose="02020603050405020304" pitchFamily="18" charset="0"/>
                <a:cs typeface="Times New Roman" panose="02020603050405020304" pitchFamily="18" charset="0"/>
              </a:rPr>
              <a:t>Rawamangun</a:t>
            </a:r>
            <a:r>
              <a:rPr lang="en-US" sz="2000" b="1" dirty="0">
                <a:latin typeface="Times New Roman" panose="02020603050405020304" pitchFamily="18" charset="0"/>
                <a:cs typeface="Times New Roman" panose="02020603050405020304" pitchFamily="18" charset="0"/>
              </a:rPr>
              <a:t>, Jakarta.</a:t>
            </a:r>
          </a:p>
          <a:p>
            <a:endParaRPr lang="en-US" sz="2000" b="1"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q"/>
            </a:pPr>
            <a:r>
              <a:rPr lang="en-US" sz="2000" b="1" dirty="0">
                <a:latin typeface="Times New Roman" panose="02020603050405020304" pitchFamily="18" charset="0"/>
                <a:cs typeface="Times New Roman" panose="02020603050405020304" pitchFamily="18" charset="0"/>
              </a:rPr>
              <a:t>Dr. Suranto AW, </a:t>
            </a:r>
            <a:r>
              <a:rPr lang="en-US" sz="2000" b="1" dirty="0" err="1">
                <a:latin typeface="Times New Roman" panose="02020603050405020304" pitchFamily="18" charset="0"/>
                <a:cs typeface="Times New Roman" panose="02020603050405020304" pitchFamily="18" charset="0"/>
              </a:rPr>
              <a:t>M.Pd</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M.Si</a:t>
            </a:r>
            <a:r>
              <a:rPr lang="en-US" sz="2000" b="1" dirty="0">
                <a:latin typeface="Times New Roman" panose="02020603050405020304" pitchFamily="18" charset="0"/>
                <a:cs typeface="Times New Roman" panose="02020603050405020304" pitchFamily="18" charset="0"/>
              </a:rPr>
              <a:t>. 2022. </a:t>
            </a:r>
            <a:r>
              <a:rPr lang="en-US" sz="2000" b="1" dirty="0" err="1">
                <a:latin typeface="Times New Roman" panose="02020603050405020304" pitchFamily="18" charset="0"/>
                <a:cs typeface="Times New Roman" panose="02020603050405020304" pitchFamily="18" charset="0"/>
              </a:rPr>
              <a:t>Komunikasi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Organisasi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Prinsip</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Komunikasi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untuk</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Peningkatan</a:t>
            </a:r>
            <a:r>
              <a:rPr lang="en-US" sz="2000" b="1" dirty="0">
                <a:latin typeface="Times New Roman" panose="02020603050405020304" pitchFamily="18" charset="0"/>
                <a:cs typeface="Times New Roman" panose="02020603050405020304" pitchFamily="18" charset="0"/>
              </a:rPr>
              <a:t> Kinerja </a:t>
            </a:r>
            <a:r>
              <a:rPr lang="en-US" sz="2000" b="1" dirty="0" err="1">
                <a:latin typeface="Times New Roman" panose="02020603050405020304" pitchFamily="18" charset="0"/>
                <a:cs typeface="Times New Roman" panose="02020603050405020304" pitchFamily="18" charset="0"/>
              </a:rPr>
              <a:t>Organisasi.PT.Remaja</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Rosadakarya</a:t>
            </a:r>
            <a:r>
              <a:rPr lang="en-US" sz="2000" b="1" dirty="0">
                <a:latin typeface="Times New Roman" panose="02020603050405020304" pitchFamily="18" charset="0"/>
                <a:cs typeface="Times New Roman" panose="02020603050405020304" pitchFamily="18" charset="0"/>
              </a:rPr>
              <a:t>, Bandung. </a:t>
            </a:r>
          </a:p>
          <a:p>
            <a:pPr marL="342900" indent="-342900">
              <a:buFont typeface="Wingdings" panose="05000000000000000000" pitchFamily="2" charset="2"/>
              <a:buChar char="q"/>
            </a:pPr>
            <a:endParaRPr lang="en-US" sz="2000" b="1"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q"/>
            </a:pPr>
            <a:r>
              <a:rPr lang="en-US" sz="2000" b="1" dirty="0" err="1">
                <a:latin typeface="Times New Roman" panose="02020603050405020304" pitchFamily="18" charset="0"/>
                <a:cs typeface="Times New Roman" panose="02020603050405020304" pitchFamily="18" charset="0"/>
              </a:rPr>
              <a:t>Morissan</a:t>
            </a:r>
            <a:r>
              <a:rPr lang="en-US" sz="2000" b="1" dirty="0">
                <a:latin typeface="Times New Roman" panose="02020603050405020304" pitchFamily="18" charset="0"/>
                <a:cs typeface="Times New Roman" panose="02020603050405020304" pitchFamily="18" charset="0"/>
              </a:rPr>
              <a:t>, Ph.D. 2024. </a:t>
            </a:r>
            <a:r>
              <a:rPr lang="en-US" sz="2000" b="1" dirty="0" err="1">
                <a:latin typeface="Times New Roman" panose="02020603050405020304" pitchFamily="18" charset="0"/>
                <a:cs typeface="Times New Roman" panose="02020603050405020304" pitchFamily="18" charset="0"/>
              </a:rPr>
              <a:t>Komunikasi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Organisasi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Edisi</a:t>
            </a:r>
            <a:r>
              <a:rPr lang="en-US" sz="2000" b="1" dirty="0">
                <a:latin typeface="Times New Roman" panose="02020603050405020304" pitchFamily="18" charset="0"/>
                <a:cs typeface="Times New Roman" panose="02020603050405020304" pitchFamily="18" charset="0"/>
              </a:rPr>
              <a:t> 2. </a:t>
            </a:r>
            <a:r>
              <a:rPr lang="en-US" sz="2000" b="1" dirty="0" err="1">
                <a:latin typeface="Times New Roman" panose="02020603050405020304" pitchFamily="18" charset="0"/>
                <a:cs typeface="Times New Roman" panose="02020603050405020304" pitchFamily="18" charset="0"/>
              </a:rPr>
              <a:t>Kencana</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Prenada</a:t>
            </a:r>
            <a:r>
              <a:rPr lang="en-US" sz="2000" b="1" dirty="0">
                <a:latin typeface="Times New Roman" panose="02020603050405020304" pitchFamily="18" charset="0"/>
                <a:cs typeface="Times New Roman" panose="02020603050405020304" pitchFamily="18" charset="0"/>
              </a:rPr>
              <a:t> Media Group </a:t>
            </a:r>
            <a:r>
              <a:rPr lang="en-US" sz="2000" b="1" dirty="0" err="1">
                <a:latin typeface="Times New Roman" panose="02020603050405020304" pitchFamily="18" charset="0"/>
                <a:cs typeface="Times New Roman" panose="02020603050405020304" pitchFamily="18" charset="0"/>
              </a:rPr>
              <a:t>Rawamangun</a:t>
            </a:r>
            <a:r>
              <a:rPr lang="en-US" sz="2000" b="1" dirty="0">
                <a:latin typeface="Times New Roman" panose="02020603050405020304" pitchFamily="18" charset="0"/>
                <a:cs typeface="Times New Roman" panose="02020603050405020304" pitchFamily="18" charset="0"/>
              </a:rPr>
              <a:t>, Jakarta. </a:t>
            </a:r>
          </a:p>
          <a:p>
            <a:pPr marL="342900" indent="-342900">
              <a:buFont typeface="Wingdings" panose="05000000000000000000" pitchFamily="2" charset="2"/>
              <a:buChar char="q"/>
            </a:pPr>
            <a:endParaRPr lang="en-US" sz="2000" b="1"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q"/>
            </a:pPr>
            <a:r>
              <a:rPr lang="en-US" sz="2000" b="1" dirty="0" err="1">
                <a:latin typeface="Times New Roman" panose="02020603050405020304" pitchFamily="18" charset="0"/>
                <a:cs typeface="Times New Roman" panose="02020603050405020304" pitchFamily="18" charset="0"/>
              </a:rPr>
              <a:t>Materi</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Pembelajaran</a:t>
            </a:r>
            <a:r>
              <a:rPr lang="en-US" sz="2000" b="1" dirty="0">
                <a:latin typeface="Times New Roman" panose="02020603050405020304" pitchFamily="18" charset="0"/>
                <a:cs typeface="Times New Roman" panose="02020603050405020304" pitchFamily="18" charset="0"/>
              </a:rPr>
              <a:t> dan </a:t>
            </a:r>
            <a:r>
              <a:rPr lang="en-US" sz="2000" b="1" dirty="0" err="1">
                <a:latin typeface="Times New Roman" panose="02020603050405020304" pitchFamily="18" charset="0"/>
                <a:cs typeface="Times New Roman" panose="02020603050405020304" pitchFamily="18" charset="0"/>
              </a:rPr>
              <a:t>Sumber</a:t>
            </a:r>
            <a:r>
              <a:rPr lang="en-US" sz="2000" b="1" dirty="0">
                <a:latin typeface="Times New Roman" panose="02020603050405020304" pitchFamily="18" charset="0"/>
                <a:cs typeface="Times New Roman" panose="02020603050405020304" pitchFamily="18" charset="0"/>
              </a:rPr>
              <a:t> Online </a:t>
            </a:r>
            <a:r>
              <a:rPr lang="en-US" sz="2000" b="1" dirty="0" err="1">
                <a:latin typeface="Times New Roman" panose="02020603050405020304" pitchFamily="18" charset="0"/>
                <a:cs typeface="Times New Roman" panose="02020603050405020304" pitchFamily="18" charset="0"/>
              </a:rPr>
              <a:t>lainnya</a:t>
            </a:r>
            <a:r>
              <a:rPr lang="en-US" sz="20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9522305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D:\Document\Desain Power Point\pw 6.jpg">
            <a:extLst>
              <a:ext uri="{FF2B5EF4-FFF2-40B4-BE49-F238E27FC236}">
                <a16:creationId xmlns:a16="http://schemas.microsoft.com/office/drawing/2014/main" id="{E76296E0-3111-AF7F-7E46-8A90C3E723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58ACC415-EA15-0437-5912-AFACA5AF5201}"/>
              </a:ext>
            </a:extLst>
          </p:cNvPr>
          <p:cNvSpPr>
            <a:spLocks noGrp="1"/>
          </p:cNvSpPr>
          <p:nvPr>
            <p:ph type="title"/>
          </p:nvPr>
        </p:nvSpPr>
        <p:spPr>
          <a:xfrm>
            <a:off x="1981200" y="274638"/>
            <a:ext cx="8229600" cy="654050"/>
          </a:xfrm>
        </p:spPr>
        <p:txBody>
          <a:bodyPr>
            <a:normAutofit fontScale="90000"/>
          </a:bodyPr>
          <a:lstStyle/>
          <a:p>
            <a:r>
              <a:rPr lang="en-US" altLang="en-US" b="1"/>
              <a:t>Pesan</a:t>
            </a:r>
          </a:p>
        </p:txBody>
      </p:sp>
      <p:sp>
        <p:nvSpPr>
          <p:cNvPr id="3" name="Content Placeholder 2">
            <a:extLst>
              <a:ext uri="{FF2B5EF4-FFF2-40B4-BE49-F238E27FC236}">
                <a16:creationId xmlns:a16="http://schemas.microsoft.com/office/drawing/2014/main" id="{D083D8EB-598C-AE8B-7B5E-38139C5448E4}"/>
              </a:ext>
            </a:extLst>
          </p:cNvPr>
          <p:cNvSpPr>
            <a:spLocks noGrp="1"/>
          </p:cNvSpPr>
          <p:nvPr>
            <p:ph idx="1"/>
          </p:nvPr>
        </p:nvSpPr>
        <p:spPr>
          <a:xfrm>
            <a:off x="1981200" y="1285875"/>
            <a:ext cx="8229600" cy="5143500"/>
          </a:xfrm>
        </p:spPr>
        <p:txBody>
          <a:bodyPr/>
          <a:lstStyle/>
          <a:p>
            <a:r>
              <a:rPr lang="en-US" altLang="en-US" sz="3000" b="1"/>
              <a:t>Susunan simbol yang penuh arti tentang orang, obyek, kejadian yang dihasilkan oleh interaksi dengan orang lain. </a:t>
            </a:r>
          </a:p>
          <a:p>
            <a:r>
              <a:rPr lang="en-US" altLang="en-US" sz="3000" b="1"/>
              <a:t>Dalam komunikasi organisasi kita mempelajari pertukaran pesan dalam seluruh organisasi. </a:t>
            </a:r>
          </a:p>
          <a:p>
            <a:r>
              <a:rPr lang="en-US" altLang="en-US" sz="3000" b="1"/>
              <a:t>Pesan dalam organisasi ini dapat dilihat menurut beberapa klasifikasi.</a:t>
            </a:r>
          </a:p>
          <a:p>
            <a:r>
              <a:rPr lang="en-US" altLang="en-US" sz="3000" b="1"/>
              <a:t>Menurut Thayer arus tujuan dari pesan adalah untuk memberi informasi, mengatur, membujuk dan mengintegrasikan ).</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ox(in)">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2">
            <a:extLst>
              <a:ext uri="{FF2B5EF4-FFF2-40B4-BE49-F238E27FC236}">
                <a16:creationId xmlns:a16="http://schemas.microsoft.com/office/drawing/2014/main" id="{46773A48-0D47-FB1E-8D09-0B201A88A7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9525"/>
            <a:ext cx="9201150" cy="6867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Oval 3">
            <a:extLst>
              <a:ext uri="{FF2B5EF4-FFF2-40B4-BE49-F238E27FC236}">
                <a16:creationId xmlns:a16="http://schemas.microsoft.com/office/drawing/2014/main" id="{E61FCDF5-AE1F-A1BC-C65A-411EF152AF40}"/>
              </a:ext>
            </a:extLst>
          </p:cNvPr>
          <p:cNvSpPr/>
          <p:nvPr/>
        </p:nvSpPr>
        <p:spPr>
          <a:xfrm>
            <a:off x="4595814" y="2643189"/>
            <a:ext cx="2643187" cy="642937"/>
          </a:xfrm>
          <a:prstGeom prst="ellipse">
            <a:avLst/>
          </a:prstGeom>
        </p:spPr>
        <p:style>
          <a:lnRef idx="1">
            <a:schemeClr val="accent2"/>
          </a:lnRef>
          <a:fillRef idx="2">
            <a:schemeClr val="accent2"/>
          </a:fillRef>
          <a:effectRef idx="1">
            <a:schemeClr val="accent2"/>
          </a:effectRef>
          <a:fontRef idx="minor">
            <a:schemeClr val="dk1"/>
          </a:fontRef>
        </p:style>
        <p:txBody>
          <a:bodyPr anchor="ctr"/>
          <a:lstStyle/>
          <a:p>
            <a:pPr algn="ctr" eaLnBrk="1" hangingPunct="1">
              <a:defRPr/>
            </a:pPr>
            <a:r>
              <a:rPr lang="en-US" sz="3600" b="1" dirty="0" err="1"/>
              <a:t>Pesan</a:t>
            </a:r>
            <a:endParaRPr lang="en-US" sz="3600" b="1" dirty="0"/>
          </a:p>
        </p:txBody>
      </p:sp>
      <p:sp>
        <p:nvSpPr>
          <p:cNvPr id="5" name="Rounded Rectangle 4">
            <a:extLst>
              <a:ext uri="{FF2B5EF4-FFF2-40B4-BE49-F238E27FC236}">
                <a16:creationId xmlns:a16="http://schemas.microsoft.com/office/drawing/2014/main" id="{087856C4-ED02-4B9B-403B-679DA74EC2B9}"/>
              </a:ext>
            </a:extLst>
          </p:cNvPr>
          <p:cNvSpPr/>
          <p:nvPr/>
        </p:nvSpPr>
        <p:spPr>
          <a:xfrm>
            <a:off x="1952625" y="1571626"/>
            <a:ext cx="2071688" cy="1357313"/>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p>
            <a:pPr algn="ctr" eaLnBrk="1" hangingPunct="1">
              <a:defRPr/>
            </a:pPr>
            <a:r>
              <a:rPr lang="en-US" sz="2800" b="1" dirty="0" err="1"/>
              <a:t>Bahasa</a:t>
            </a:r>
            <a:r>
              <a:rPr lang="en-US" sz="2800" b="1" dirty="0"/>
              <a:t> : Verbal </a:t>
            </a:r>
            <a:r>
              <a:rPr lang="en-US" sz="2800" b="1" dirty="0" err="1"/>
              <a:t>atau</a:t>
            </a:r>
            <a:r>
              <a:rPr lang="en-US" sz="2800" b="1" dirty="0"/>
              <a:t> Non Verbal</a:t>
            </a:r>
          </a:p>
        </p:txBody>
      </p:sp>
      <p:sp>
        <p:nvSpPr>
          <p:cNvPr id="6" name="Rounded Rectangle 5">
            <a:extLst>
              <a:ext uri="{FF2B5EF4-FFF2-40B4-BE49-F238E27FC236}">
                <a16:creationId xmlns:a16="http://schemas.microsoft.com/office/drawing/2014/main" id="{C17E42C5-0C63-753C-561F-413EA9FE6E7F}"/>
              </a:ext>
            </a:extLst>
          </p:cNvPr>
          <p:cNvSpPr/>
          <p:nvPr/>
        </p:nvSpPr>
        <p:spPr>
          <a:xfrm>
            <a:off x="4310063" y="357188"/>
            <a:ext cx="2286000" cy="1428750"/>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eaLnBrk="1" hangingPunct="1">
              <a:defRPr/>
            </a:pPr>
            <a:r>
              <a:rPr lang="en-US" sz="2800" b="1" dirty="0" err="1"/>
              <a:t>Penerima</a:t>
            </a:r>
            <a:r>
              <a:rPr lang="en-US" sz="2800" b="1" dirty="0"/>
              <a:t> (internal </a:t>
            </a:r>
            <a:r>
              <a:rPr lang="en-US" sz="2800" b="1" dirty="0" err="1"/>
              <a:t>dan</a:t>
            </a:r>
            <a:r>
              <a:rPr lang="en-US" sz="2800" b="1" dirty="0"/>
              <a:t> </a:t>
            </a:r>
            <a:r>
              <a:rPr lang="en-US" sz="2800" b="1" dirty="0" err="1"/>
              <a:t>eksternal</a:t>
            </a:r>
            <a:r>
              <a:rPr lang="en-US" sz="2800" b="1" dirty="0"/>
              <a:t>)</a:t>
            </a:r>
          </a:p>
        </p:txBody>
      </p:sp>
      <p:sp>
        <p:nvSpPr>
          <p:cNvPr id="7" name="Rounded Rectangle 6">
            <a:extLst>
              <a:ext uri="{FF2B5EF4-FFF2-40B4-BE49-F238E27FC236}">
                <a16:creationId xmlns:a16="http://schemas.microsoft.com/office/drawing/2014/main" id="{7C4CEC1F-636A-8FFD-1DEF-20A0B6CBF2F7}"/>
              </a:ext>
            </a:extLst>
          </p:cNvPr>
          <p:cNvSpPr/>
          <p:nvPr/>
        </p:nvSpPr>
        <p:spPr>
          <a:xfrm>
            <a:off x="7096125" y="1000125"/>
            <a:ext cx="3214688" cy="1500188"/>
          </a:xfrm>
          <a:prstGeom prst="round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hangingPunct="1">
              <a:defRPr/>
            </a:pPr>
            <a:r>
              <a:rPr lang="en-US" sz="2800" b="1" dirty="0" err="1"/>
              <a:t>Metode</a:t>
            </a:r>
            <a:r>
              <a:rPr lang="en-US" sz="2800" b="1" dirty="0"/>
              <a:t> </a:t>
            </a:r>
            <a:r>
              <a:rPr lang="en-US" sz="2800" b="1" dirty="0" err="1"/>
              <a:t>difusi</a:t>
            </a:r>
            <a:r>
              <a:rPr lang="en-US" sz="2800" b="1" dirty="0"/>
              <a:t> (</a:t>
            </a:r>
            <a:r>
              <a:rPr lang="en-US" sz="2800" b="1" dirty="0" err="1"/>
              <a:t>bagaimana</a:t>
            </a:r>
            <a:r>
              <a:rPr lang="en-US" sz="2800" b="1" dirty="0"/>
              <a:t> </a:t>
            </a:r>
            <a:r>
              <a:rPr lang="en-US" sz="2800" b="1" dirty="0" err="1"/>
              <a:t>pesan</a:t>
            </a:r>
            <a:r>
              <a:rPr lang="en-US" sz="2800" b="1" dirty="0"/>
              <a:t> </a:t>
            </a:r>
            <a:r>
              <a:rPr lang="en-US" sz="2800" b="1" dirty="0" err="1"/>
              <a:t>disebarluaskan</a:t>
            </a:r>
            <a:r>
              <a:rPr lang="en-US" sz="2800" b="1" dirty="0"/>
              <a:t>) </a:t>
            </a:r>
          </a:p>
        </p:txBody>
      </p:sp>
      <p:sp>
        <p:nvSpPr>
          <p:cNvPr id="8" name="Rounded Rectangle 7">
            <a:extLst>
              <a:ext uri="{FF2B5EF4-FFF2-40B4-BE49-F238E27FC236}">
                <a16:creationId xmlns:a16="http://schemas.microsoft.com/office/drawing/2014/main" id="{F3AE53A0-263E-1E18-5323-8ED1BE5EBF83}"/>
              </a:ext>
            </a:extLst>
          </p:cNvPr>
          <p:cNvSpPr/>
          <p:nvPr/>
        </p:nvSpPr>
        <p:spPr>
          <a:xfrm>
            <a:off x="2238376" y="3714750"/>
            <a:ext cx="7858125" cy="2857500"/>
          </a:xfrm>
          <a:prstGeom prst="roundRect">
            <a:avLst/>
          </a:prstGeom>
        </p:spPr>
        <p:style>
          <a:lnRef idx="1">
            <a:schemeClr val="accent6"/>
          </a:lnRef>
          <a:fillRef idx="2">
            <a:schemeClr val="accent6"/>
          </a:fillRef>
          <a:effectRef idx="1">
            <a:schemeClr val="accent6"/>
          </a:effectRef>
          <a:fontRef idx="minor">
            <a:schemeClr val="dk1"/>
          </a:fontRef>
        </p:style>
        <p:txBody>
          <a:bodyPr anchor="ctr"/>
          <a:lstStyle/>
          <a:p>
            <a:pPr algn="ctr" eaLnBrk="1" hangingPunct="1">
              <a:defRPr/>
            </a:pPr>
            <a:endParaRPr lang="en-US" sz="2800" b="1" dirty="0"/>
          </a:p>
          <a:p>
            <a:pPr algn="ctr" eaLnBrk="1" hangingPunct="1">
              <a:defRPr/>
            </a:pPr>
            <a:endParaRPr lang="en-US" sz="2800" b="1" dirty="0"/>
          </a:p>
          <a:p>
            <a:pPr algn="ctr" eaLnBrk="1" hangingPunct="1">
              <a:defRPr/>
            </a:pPr>
            <a:r>
              <a:rPr lang="en-US" sz="2800" b="1" dirty="0" err="1"/>
              <a:t>Arus</a:t>
            </a:r>
            <a:r>
              <a:rPr lang="en-US" sz="2800" b="1" dirty="0"/>
              <a:t> </a:t>
            </a:r>
            <a:r>
              <a:rPr lang="en-US" sz="2800" b="1" dirty="0" err="1"/>
              <a:t>tujuan</a:t>
            </a:r>
            <a:r>
              <a:rPr lang="en-US" sz="2800" b="1" dirty="0"/>
              <a:t> </a:t>
            </a:r>
            <a:r>
              <a:rPr lang="en-US" sz="2800" b="1" dirty="0" err="1"/>
              <a:t>dari</a:t>
            </a:r>
            <a:r>
              <a:rPr lang="en-US" sz="2800" b="1" dirty="0"/>
              <a:t> </a:t>
            </a:r>
            <a:r>
              <a:rPr lang="en-US" sz="2800" b="1" dirty="0" err="1"/>
              <a:t>pesan</a:t>
            </a:r>
            <a:r>
              <a:rPr lang="en-US" sz="2800" b="1" dirty="0"/>
              <a:t> (</a:t>
            </a:r>
            <a:r>
              <a:rPr lang="en-US" sz="2800" b="1" dirty="0" err="1"/>
              <a:t>berkenaan</a:t>
            </a:r>
            <a:r>
              <a:rPr lang="en-US" sz="2800" b="1" dirty="0"/>
              <a:t> </a:t>
            </a:r>
            <a:r>
              <a:rPr lang="en-US" sz="2800" b="1" dirty="0" err="1"/>
              <a:t>dengan</a:t>
            </a:r>
            <a:r>
              <a:rPr lang="en-US" sz="2800" b="1" dirty="0"/>
              <a:t> </a:t>
            </a:r>
            <a:r>
              <a:rPr lang="en-US" sz="2800" b="1" dirty="0" err="1"/>
              <a:t>tugas-tugas</a:t>
            </a:r>
            <a:r>
              <a:rPr lang="en-US" sz="2800" b="1" dirty="0"/>
              <a:t> </a:t>
            </a:r>
            <a:r>
              <a:rPr lang="en-US" sz="2800" b="1" dirty="0" err="1"/>
              <a:t>dalam</a:t>
            </a:r>
            <a:r>
              <a:rPr lang="en-US" sz="2800" b="1" dirty="0"/>
              <a:t> </a:t>
            </a:r>
            <a:r>
              <a:rPr lang="en-US" sz="2800" b="1" dirty="0" err="1"/>
              <a:t>organisasi</a:t>
            </a:r>
            <a:r>
              <a:rPr lang="en-US" sz="2800" b="1" dirty="0"/>
              <a:t>,</a:t>
            </a:r>
            <a:r>
              <a:rPr lang="en-US" sz="2800" b="1" dirty="0">
                <a:sym typeface="Symbol"/>
              </a:rPr>
              <a:t> </a:t>
            </a:r>
            <a:r>
              <a:rPr lang="en-US" sz="2800" b="1" dirty="0" err="1"/>
              <a:t>pemeliharaan</a:t>
            </a:r>
            <a:r>
              <a:rPr lang="en-US" sz="2800" b="1" dirty="0"/>
              <a:t> </a:t>
            </a:r>
            <a:r>
              <a:rPr lang="en-US" sz="2800" b="1" dirty="0" err="1"/>
              <a:t>organisasi</a:t>
            </a:r>
            <a:r>
              <a:rPr lang="en-US" sz="2800" b="1" dirty="0"/>
              <a:t> </a:t>
            </a:r>
            <a:r>
              <a:rPr lang="en-US" sz="2800" b="1" dirty="0" err="1"/>
              <a:t>dan</a:t>
            </a:r>
            <a:r>
              <a:rPr lang="en-US" sz="2800" b="1" dirty="0"/>
              <a:t> </a:t>
            </a:r>
            <a:r>
              <a:rPr lang="en-US" sz="2800" b="1" dirty="0" err="1"/>
              <a:t>kemanusiaan</a:t>
            </a:r>
            <a:r>
              <a:rPr lang="en-US" sz="2800" b="1" dirty="0"/>
              <a:t> </a:t>
            </a:r>
            <a:r>
              <a:rPr lang="en-US" sz="2800" b="1" dirty="0" err="1"/>
              <a:t>dan</a:t>
            </a:r>
            <a:r>
              <a:rPr lang="en-US" sz="2800" b="1" dirty="0"/>
              <a:t> </a:t>
            </a:r>
            <a:r>
              <a:rPr lang="en-US" sz="2800" b="1" dirty="0" err="1"/>
              <a:t>inovasi</a:t>
            </a:r>
            <a:r>
              <a:rPr lang="en-US" sz="2800" b="1" dirty="0"/>
              <a:t> (Redding </a:t>
            </a:r>
            <a:r>
              <a:rPr lang="en-US" sz="2800" b="1" dirty="0" err="1"/>
              <a:t>dalam</a:t>
            </a:r>
            <a:r>
              <a:rPr lang="en-US" sz="2800" b="1" dirty="0"/>
              <a:t> </a:t>
            </a:r>
            <a:r>
              <a:rPr lang="en-US" sz="2800" b="1" dirty="0" err="1"/>
              <a:t>Goldhaber</a:t>
            </a:r>
            <a:r>
              <a:rPr lang="en-US" sz="2800" b="1" dirty="0"/>
              <a:t>, 1986). Thayer: </a:t>
            </a:r>
            <a:r>
              <a:rPr lang="en-US" sz="2800" b="1" dirty="0" err="1"/>
              <a:t>arus</a:t>
            </a:r>
            <a:r>
              <a:rPr lang="en-US" sz="2800" b="1" dirty="0"/>
              <a:t> </a:t>
            </a:r>
            <a:r>
              <a:rPr lang="en-US" sz="2800" b="1" dirty="0" err="1"/>
              <a:t>tujuan</a:t>
            </a:r>
            <a:r>
              <a:rPr lang="en-US" sz="2800" b="1" dirty="0"/>
              <a:t> </a:t>
            </a:r>
            <a:r>
              <a:rPr lang="en-US" sz="2800" b="1" dirty="0" err="1"/>
              <a:t>dari</a:t>
            </a:r>
            <a:r>
              <a:rPr lang="en-US" sz="2800" b="1" dirty="0"/>
              <a:t> </a:t>
            </a:r>
            <a:r>
              <a:rPr lang="en-US" sz="2800" b="1" dirty="0" err="1"/>
              <a:t>pesan</a:t>
            </a:r>
            <a:r>
              <a:rPr lang="en-US" sz="2800" b="1" dirty="0"/>
              <a:t> </a:t>
            </a:r>
            <a:r>
              <a:rPr lang="en-US" sz="2800" b="1" dirty="0" err="1"/>
              <a:t>adalah</a:t>
            </a:r>
            <a:r>
              <a:rPr lang="en-US" sz="2800" b="1" dirty="0"/>
              <a:t> </a:t>
            </a:r>
            <a:r>
              <a:rPr lang="en-US" sz="2800" b="1" dirty="0" err="1"/>
              <a:t>untuk</a:t>
            </a:r>
            <a:r>
              <a:rPr lang="en-US" sz="2800" b="1" dirty="0"/>
              <a:t> </a:t>
            </a:r>
            <a:r>
              <a:rPr lang="en-US" sz="2800" b="1" dirty="0" err="1"/>
              <a:t>memberi</a:t>
            </a:r>
            <a:r>
              <a:rPr lang="en-US" sz="2800" b="1" dirty="0"/>
              <a:t> </a:t>
            </a:r>
            <a:r>
              <a:rPr lang="en-US" sz="2800" b="1" dirty="0" err="1"/>
              <a:t>informasi</a:t>
            </a:r>
            <a:r>
              <a:rPr lang="en-US" sz="2800" b="1" dirty="0"/>
              <a:t>, </a:t>
            </a:r>
            <a:r>
              <a:rPr lang="en-US" sz="2800" b="1" dirty="0" err="1"/>
              <a:t>mengatur</a:t>
            </a:r>
            <a:r>
              <a:rPr lang="en-US" sz="2800" b="1" dirty="0"/>
              <a:t>, </a:t>
            </a:r>
            <a:r>
              <a:rPr lang="en-US" sz="2800" b="1" dirty="0" err="1"/>
              <a:t>membujuk</a:t>
            </a:r>
            <a:r>
              <a:rPr lang="en-US" sz="2800" b="1" dirty="0"/>
              <a:t> </a:t>
            </a:r>
            <a:r>
              <a:rPr lang="en-US" sz="2800" b="1" dirty="0" err="1"/>
              <a:t>dan</a:t>
            </a:r>
            <a:r>
              <a:rPr lang="en-US" sz="2800" b="1" dirty="0"/>
              <a:t> </a:t>
            </a:r>
            <a:r>
              <a:rPr lang="en-US" sz="2800" b="1" dirty="0" err="1"/>
              <a:t>mengintegrasikan</a:t>
            </a:r>
            <a:r>
              <a:rPr lang="en-US" sz="2800" b="1" dirty="0"/>
              <a:t> ).</a:t>
            </a:r>
          </a:p>
          <a:p>
            <a:pPr eaLnBrk="1" hangingPunct="1">
              <a:defRPr/>
            </a:pPr>
            <a:endParaRPr lang="en-US" sz="2800" b="1" dirty="0"/>
          </a:p>
          <a:p>
            <a:pPr eaLnBrk="1" hangingPunct="1">
              <a:defRPr/>
            </a:pPr>
            <a:endParaRPr lang="en-US" sz="2800" b="1" dirty="0"/>
          </a:p>
        </p:txBody>
      </p:sp>
      <p:sp>
        <p:nvSpPr>
          <p:cNvPr id="9" name="Down Arrow 8">
            <a:extLst>
              <a:ext uri="{FF2B5EF4-FFF2-40B4-BE49-F238E27FC236}">
                <a16:creationId xmlns:a16="http://schemas.microsoft.com/office/drawing/2014/main" id="{9FA37886-7819-FB56-20F7-7FFD4B93385A}"/>
              </a:ext>
            </a:extLst>
          </p:cNvPr>
          <p:cNvSpPr/>
          <p:nvPr/>
        </p:nvSpPr>
        <p:spPr>
          <a:xfrm>
            <a:off x="5667376" y="3357563"/>
            <a:ext cx="714375" cy="214312"/>
          </a:xfrm>
          <a:prstGeom prst="downArrow">
            <a:avLst/>
          </a:prstGeom>
        </p:spPr>
        <p:style>
          <a:lnRef idx="1">
            <a:schemeClr val="accent6"/>
          </a:lnRef>
          <a:fillRef idx="2">
            <a:schemeClr val="accent6"/>
          </a:fillRef>
          <a:effectRef idx="1">
            <a:schemeClr val="accent6"/>
          </a:effectRef>
          <a:fontRef idx="minor">
            <a:schemeClr val="dk1"/>
          </a:fontRef>
        </p:style>
        <p:txBody>
          <a:bodyPr anchor="ctr"/>
          <a:lstStyle/>
          <a:p>
            <a:pPr algn="ctr" eaLnBrk="1" hangingPunct="1">
              <a:defRPr/>
            </a:pPr>
            <a:endParaRPr lang="en-US"/>
          </a:p>
        </p:txBody>
      </p:sp>
      <p:sp>
        <p:nvSpPr>
          <p:cNvPr id="10" name="Up Arrow 9">
            <a:extLst>
              <a:ext uri="{FF2B5EF4-FFF2-40B4-BE49-F238E27FC236}">
                <a16:creationId xmlns:a16="http://schemas.microsoft.com/office/drawing/2014/main" id="{D9BF7997-AB32-79F4-59D7-F157AB57AC42}"/>
              </a:ext>
            </a:extLst>
          </p:cNvPr>
          <p:cNvSpPr/>
          <p:nvPr/>
        </p:nvSpPr>
        <p:spPr>
          <a:xfrm>
            <a:off x="5524500" y="1785938"/>
            <a:ext cx="357188" cy="857250"/>
          </a:xfrm>
          <a:prstGeom prst="upArrow">
            <a:avLst/>
          </a:prstGeom>
        </p:spPr>
        <p:style>
          <a:lnRef idx="1">
            <a:schemeClr val="accent4"/>
          </a:lnRef>
          <a:fillRef idx="2">
            <a:schemeClr val="accent4"/>
          </a:fillRef>
          <a:effectRef idx="1">
            <a:schemeClr val="accent4"/>
          </a:effectRef>
          <a:fontRef idx="minor">
            <a:schemeClr val="dk1"/>
          </a:fontRef>
        </p:style>
        <p:txBody>
          <a:bodyPr anchor="ctr"/>
          <a:lstStyle/>
          <a:p>
            <a:pPr algn="ctr" eaLnBrk="1" hangingPunct="1">
              <a:defRPr/>
            </a:pPr>
            <a:endParaRPr lang="en-US"/>
          </a:p>
        </p:txBody>
      </p:sp>
      <p:sp>
        <p:nvSpPr>
          <p:cNvPr id="11" name="Bent Arrow 10">
            <a:extLst>
              <a:ext uri="{FF2B5EF4-FFF2-40B4-BE49-F238E27FC236}">
                <a16:creationId xmlns:a16="http://schemas.microsoft.com/office/drawing/2014/main" id="{D5D42743-F374-99FF-1C85-1482EB69C8F8}"/>
              </a:ext>
            </a:extLst>
          </p:cNvPr>
          <p:cNvSpPr/>
          <p:nvPr/>
        </p:nvSpPr>
        <p:spPr>
          <a:xfrm>
            <a:off x="6238875" y="2000250"/>
            <a:ext cx="857250" cy="642938"/>
          </a:xfrm>
          <a:prstGeom prst="bentArrow">
            <a:avLst>
              <a:gd name="adj1" fmla="val 27424"/>
              <a:gd name="adj2" fmla="val 25000"/>
              <a:gd name="adj3" fmla="val 25000"/>
              <a:gd name="adj4" fmla="val 43750"/>
            </a:avLst>
          </a:prstGeom>
        </p:spPr>
        <p:style>
          <a:lnRef idx="1">
            <a:schemeClr val="accent5"/>
          </a:lnRef>
          <a:fillRef idx="2">
            <a:schemeClr val="accent5"/>
          </a:fillRef>
          <a:effectRef idx="1">
            <a:schemeClr val="accent5"/>
          </a:effectRef>
          <a:fontRef idx="minor">
            <a:schemeClr val="dk1"/>
          </a:fontRef>
        </p:style>
        <p:txBody>
          <a:bodyPr anchor="ctr"/>
          <a:lstStyle/>
          <a:p>
            <a:pPr algn="ctr" eaLnBrk="1" hangingPunct="1">
              <a:defRPr/>
            </a:pPr>
            <a:endParaRPr lang="en-US">
              <a:solidFill>
                <a:schemeClr val="tx1"/>
              </a:solidFill>
            </a:endParaRPr>
          </a:p>
        </p:txBody>
      </p:sp>
      <p:sp>
        <p:nvSpPr>
          <p:cNvPr id="12" name="Bent Arrow 11">
            <a:extLst>
              <a:ext uri="{FF2B5EF4-FFF2-40B4-BE49-F238E27FC236}">
                <a16:creationId xmlns:a16="http://schemas.microsoft.com/office/drawing/2014/main" id="{E61B08D8-EE6E-80AC-B7F3-D580684C0848}"/>
              </a:ext>
            </a:extLst>
          </p:cNvPr>
          <p:cNvSpPr/>
          <p:nvPr/>
        </p:nvSpPr>
        <p:spPr>
          <a:xfrm flipH="1">
            <a:off x="4024314" y="2000250"/>
            <a:ext cx="1214437" cy="642938"/>
          </a:xfrm>
          <a:prstGeom prst="bentArrow">
            <a:avLst>
              <a:gd name="adj1" fmla="val 27424"/>
              <a:gd name="adj2" fmla="val 25000"/>
              <a:gd name="adj3" fmla="val 25000"/>
              <a:gd name="adj4" fmla="val 43750"/>
            </a:avLst>
          </a:prstGeom>
        </p:spPr>
        <p:style>
          <a:lnRef idx="1">
            <a:schemeClr val="accent3"/>
          </a:lnRef>
          <a:fillRef idx="2">
            <a:schemeClr val="accent3"/>
          </a:fillRef>
          <a:effectRef idx="1">
            <a:schemeClr val="accent3"/>
          </a:effectRef>
          <a:fontRef idx="minor">
            <a:schemeClr val="dk1"/>
          </a:fontRef>
        </p:style>
        <p:txBody>
          <a:bodyPr anchor="ctr"/>
          <a:lstStyle/>
          <a:p>
            <a:pPr algn="ctr" eaLnBrk="1" hangingPunct="1">
              <a:defRPr/>
            </a:pPr>
            <a:endParaRPr lang="en-US">
              <a:solidFill>
                <a:schemeClr val="tx1"/>
              </a:solidFill>
            </a:endParaRPr>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ox(in)">
                                      <p:cBhvr>
                                        <p:cTn id="12" dur="500"/>
                                        <p:tgtEl>
                                          <p:spTgt spid="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ox(in)">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ox(in)">
                                      <p:cBhvr>
                                        <p:cTn id="22" dur="500"/>
                                        <p:tgtEl>
                                          <p:spTgt spid="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ox(in)">
                                      <p:cBhvr>
                                        <p:cTn id="27" dur="500"/>
                                        <p:tgtEl>
                                          <p:spTgt spid="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ox(in)">
                                      <p:cBhvr>
                                        <p:cTn id="32" dur="500"/>
                                        <p:tgtEl>
                                          <p:spTgt spid="1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box(in)">
                                      <p:cBhvr>
                                        <p:cTn id="37" dur="500"/>
                                        <p:tgtEl>
                                          <p:spTgt spid="7"/>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box(in)">
                                      <p:cBhvr>
                                        <p:cTn id="42" dur="500"/>
                                        <p:tgtEl>
                                          <p:spTgt spid="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box(in)">
                                      <p:cBhvr>
                                        <p:cTn id="4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5">
            <a:extLst>
              <a:ext uri="{FF2B5EF4-FFF2-40B4-BE49-F238E27FC236}">
                <a16:creationId xmlns:a16="http://schemas.microsoft.com/office/drawing/2014/main" id="{6CCFDDBB-7C0D-D55D-8F99-03BE59D3B9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0825" y="174171"/>
            <a:ext cx="915035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1753FAF9-FF83-6C48-1520-5940B456E827}"/>
              </a:ext>
            </a:extLst>
          </p:cNvPr>
          <p:cNvSpPr>
            <a:spLocks noGrp="1"/>
          </p:cNvSpPr>
          <p:nvPr>
            <p:ph type="title"/>
          </p:nvPr>
        </p:nvSpPr>
        <p:spPr>
          <a:xfrm>
            <a:off x="1981200" y="274639"/>
            <a:ext cx="8229600" cy="725487"/>
          </a:xfrm>
        </p:spPr>
        <p:txBody>
          <a:bodyPr/>
          <a:lstStyle/>
          <a:p>
            <a:r>
              <a:rPr lang="en-US" altLang="en-US" b="1"/>
              <a:t>Jaringan</a:t>
            </a:r>
          </a:p>
        </p:txBody>
      </p:sp>
      <p:sp>
        <p:nvSpPr>
          <p:cNvPr id="3" name="Content Placeholder 2">
            <a:extLst>
              <a:ext uri="{FF2B5EF4-FFF2-40B4-BE49-F238E27FC236}">
                <a16:creationId xmlns:a16="http://schemas.microsoft.com/office/drawing/2014/main" id="{82D54922-5627-96C9-D944-6FDA95E9F61B}"/>
              </a:ext>
            </a:extLst>
          </p:cNvPr>
          <p:cNvSpPr>
            <a:spLocks noGrp="1"/>
          </p:cNvSpPr>
          <p:nvPr>
            <p:ph idx="1"/>
          </p:nvPr>
        </p:nvSpPr>
        <p:spPr>
          <a:xfrm>
            <a:off x="1981200" y="1143001"/>
            <a:ext cx="8229600" cy="5357813"/>
          </a:xfrm>
        </p:spPr>
        <p:txBody>
          <a:bodyPr/>
          <a:lstStyle/>
          <a:p>
            <a:pPr>
              <a:spcBef>
                <a:spcPct val="0"/>
              </a:spcBef>
            </a:pPr>
            <a:r>
              <a:rPr lang="en-US" altLang="en-US" sz="2600" b="1" dirty="0" err="1"/>
              <a:t>Organisasi</a:t>
            </a:r>
            <a:r>
              <a:rPr lang="en-US" altLang="en-US" sz="2600" b="1" dirty="0"/>
              <a:t> </a:t>
            </a:r>
            <a:r>
              <a:rPr lang="en-US" altLang="en-US" sz="2600" b="1" dirty="0" err="1"/>
              <a:t>terdiri</a:t>
            </a:r>
            <a:r>
              <a:rPr lang="en-US" altLang="en-US" sz="2600" b="1" dirty="0"/>
              <a:t> </a:t>
            </a:r>
            <a:r>
              <a:rPr lang="en-US" altLang="en-US" sz="2600" b="1" dirty="0" err="1"/>
              <a:t>dari</a:t>
            </a:r>
            <a:r>
              <a:rPr lang="en-US" altLang="en-US" sz="2600" b="1" dirty="0"/>
              <a:t> </a:t>
            </a:r>
            <a:r>
              <a:rPr lang="en-US" altLang="en-US" sz="2600" b="1" dirty="0" err="1"/>
              <a:t>satu</a:t>
            </a:r>
            <a:r>
              <a:rPr lang="en-US" altLang="en-US" sz="2600" b="1" dirty="0"/>
              <a:t> </a:t>
            </a:r>
            <a:r>
              <a:rPr lang="en-US" altLang="en-US" sz="2600" b="1" dirty="0" err="1"/>
              <a:t>seri</a:t>
            </a:r>
            <a:r>
              <a:rPr lang="en-US" altLang="en-US" sz="2600" b="1" dirty="0"/>
              <a:t> orang yang masing-masing </a:t>
            </a:r>
            <a:r>
              <a:rPr lang="en-US" altLang="en-US" sz="2600" b="1" dirty="0" err="1"/>
              <a:t>menduduki</a:t>
            </a:r>
            <a:r>
              <a:rPr lang="en-US" altLang="en-US" sz="2600" b="1" dirty="0"/>
              <a:t> </a:t>
            </a:r>
            <a:r>
              <a:rPr lang="en-US" altLang="en-US" sz="2600" b="1" dirty="0" err="1"/>
              <a:t>posisi</a:t>
            </a:r>
            <a:r>
              <a:rPr lang="en-US" altLang="en-US" sz="2600" b="1" dirty="0"/>
              <a:t> </a:t>
            </a:r>
            <a:r>
              <a:rPr lang="en-US" altLang="en-US" sz="2600" b="1" dirty="0" err="1"/>
              <a:t>atau</a:t>
            </a:r>
            <a:r>
              <a:rPr lang="en-US" altLang="en-US" sz="2600" b="1" dirty="0"/>
              <a:t> </a:t>
            </a:r>
            <a:r>
              <a:rPr lang="en-US" altLang="en-US" sz="2600" b="1" dirty="0" err="1"/>
              <a:t>peranan</a:t>
            </a:r>
            <a:r>
              <a:rPr lang="en-US" altLang="en-US" sz="2600" b="1" dirty="0"/>
              <a:t> </a:t>
            </a:r>
            <a:r>
              <a:rPr lang="en-US" altLang="en-US" sz="2600" b="1" dirty="0" err="1"/>
              <a:t>tertentu</a:t>
            </a:r>
            <a:r>
              <a:rPr lang="en-US" altLang="en-US" sz="2600" b="1" dirty="0"/>
              <a:t> </a:t>
            </a:r>
            <a:r>
              <a:rPr lang="en-US" altLang="en-US" sz="2600" b="1" dirty="0" err="1"/>
              <a:t>dalam</a:t>
            </a:r>
            <a:r>
              <a:rPr lang="en-US" altLang="en-US" sz="2600" b="1" dirty="0"/>
              <a:t> </a:t>
            </a:r>
            <a:r>
              <a:rPr lang="en-US" altLang="en-US" sz="2600" b="1" dirty="0" err="1"/>
              <a:t>organisasi</a:t>
            </a:r>
            <a:r>
              <a:rPr lang="en-US" altLang="en-US" sz="2600" b="1" dirty="0"/>
              <a:t>. </a:t>
            </a:r>
          </a:p>
          <a:p>
            <a:pPr>
              <a:spcBef>
                <a:spcPct val="0"/>
              </a:spcBef>
            </a:pPr>
            <a:r>
              <a:rPr lang="en-US" altLang="en-US" sz="2600" b="1" dirty="0" err="1"/>
              <a:t>Pertukaran</a:t>
            </a:r>
            <a:r>
              <a:rPr lang="en-US" altLang="en-US" sz="2600" b="1" dirty="0"/>
              <a:t> </a:t>
            </a:r>
            <a:r>
              <a:rPr lang="en-US" altLang="en-US" sz="2600" b="1" dirty="0" err="1"/>
              <a:t>pesan</a:t>
            </a:r>
            <a:r>
              <a:rPr lang="en-US" altLang="en-US" sz="2600" b="1" dirty="0"/>
              <a:t> </a:t>
            </a:r>
            <a:r>
              <a:rPr lang="en-US" altLang="en-US" sz="2600" b="1" dirty="0" err="1"/>
              <a:t>dari</a:t>
            </a:r>
            <a:r>
              <a:rPr lang="en-US" altLang="en-US" sz="2600" b="1" dirty="0"/>
              <a:t> orang-orang </a:t>
            </a:r>
            <a:r>
              <a:rPr lang="en-US" altLang="en-US" sz="2600" b="1" dirty="0" err="1"/>
              <a:t>tersebut</a:t>
            </a:r>
            <a:r>
              <a:rPr lang="en-US" altLang="en-US" sz="2600" b="1" dirty="0"/>
              <a:t> </a:t>
            </a:r>
            <a:r>
              <a:rPr lang="en-US" altLang="en-US" sz="2600" b="1" dirty="0" err="1"/>
              <a:t>melewati</a:t>
            </a:r>
            <a:r>
              <a:rPr lang="en-US" altLang="en-US" sz="2600" b="1" dirty="0"/>
              <a:t> </a:t>
            </a:r>
            <a:r>
              <a:rPr lang="en-US" altLang="en-US" sz="2600" b="1" dirty="0" err="1"/>
              <a:t>suatu</a:t>
            </a:r>
            <a:r>
              <a:rPr lang="en-US" altLang="en-US" sz="2600" b="1" dirty="0"/>
              <a:t> set </a:t>
            </a:r>
            <a:r>
              <a:rPr lang="en-US" altLang="en-US" sz="2600" b="1" dirty="0" err="1"/>
              <a:t>jalan</a:t>
            </a:r>
            <a:r>
              <a:rPr lang="en-US" altLang="en-US" sz="2600" b="1" dirty="0"/>
              <a:t> </a:t>
            </a:r>
            <a:r>
              <a:rPr lang="en-US" altLang="en-US" sz="2600" b="1" dirty="0" err="1"/>
              <a:t>kecil</a:t>
            </a:r>
            <a:r>
              <a:rPr lang="en-US" altLang="en-US" sz="2600" b="1" dirty="0"/>
              <a:t> yang </a:t>
            </a:r>
            <a:r>
              <a:rPr lang="en-US" altLang="en-US" sz="2600" b="1" dirty="0" err="1"/>
              <a:t>dinamakan</a:t>
            </a:r>
            <a:r>
              <a:rPr lang="en-US" altLang="en-US" sz="2600" b="1" dirty="0"/>
              <a:t> </a:t>
            </a:r>
            <a:r>
              <a:rPr lang="en-US" altLang="en-US" sz="2600" b="1" dirty="0" err="1"/>
              <a:t>jaringan</a:t>
            </a:r>
            <a:r>
              <a:rPr lang="en-US" altLang="en-US" sz="2600" b="1" dirty="0"/>
              <a:t> </a:t>
            </a:r>
            <a:r>
              <a:rPr lang="en-US" altLang="en-US" sz="2600" b="1" dirty="0" err="1"/>
              <a:t>komunikasi</a:t>
            </a:r>
            <a:r>
              <a:rPr lang="en-US" altLang="en-US" sz="2600" b="1" dirty="0"/>
              <a:t>.</a:t>
            </a:r>
          </a:p>
          <a:p>
            <a:pPr>
              <a:spcBef>
                <a:spcPct val="0"/>
              </a:spcBef>
            </a:pPr>
            <a:r>
              <a:rPr lang="en-US" altLang="en-US" sz="2600" b="1" dirty="0" err="1"/>
              <a:t>Hakikat</a:t>
            </a:r>
            <a:r>
              <a:rPr lang="en-US" altLang="en-US" sz="2600" b="1" dirty="0"/>
              <a:t> dan </a:t>
            </a:r>
            <a:r>
              <a:rPr lang="en-US" altLang="en-US" sz="2600" b="1" dirty="0" err="1"/>
              <a:t>luas</a:t>
            </a:r>
            <a:r>
              <a:rPr lang="en-US" altLang="en-US" sz="2600" b="1" dirty="0"/>
              <a:t> </a:t>
            </a:r>
            <a:r>
              <a:rPr lang="en-US" altLang="en-US" sz="2600" b="1" dirty="0" err="1"/>
              <a:t>jaringan</a:t>
            </a:r>
            <a:r>
              <a:rPr lang="en-US" altLang="en-US" sz="2600" b="1" dirty="0"/>
              <a:t> </a:t>
            </a:r>
            <a:r>
              <a:rPr lang="en-US" altLang="en-US" sz="2600" b="1" dirty="0" err="1"/>
              <a:t>ini</a:t>
            </a:r>
            <a:r>
              <a:rPr lang="en-US" altLang="en-US" sz="2600" b="1" dirty="0"/>
              <a:t> </a:t>
            </a:r>
            <a:r>
              <a:rPr lang="en-US" altLang="en-US" sz="2600" b="1" dirty="0" err="1"/>
              <a:t>dipengaruhi</a:t>
            </a:r>
            <a:r>
              <a:rPr lang="en-US" altLang="en-US" sz="2600" b="1" dirty="0"/>
              <a:t> oleh </a:t>
            </a:r>
            <a:r>
              <a:rPr lang="en-US" altLang="en-US" sz="2600" b="1" dirty="0" err="1"/>
              <a:t>faktor</a:t>
            </a:r>
            <a:r>
              <a:rPr lang="en-US" altLang="en-US" sz="2600" b="1" dirty="0"/>
              <a:t> yang masing-masing </a:t>
            </a:r>
            <a:r>
              <a:rPr lang="en-US" altLang="en-US" sz="2600" b="1" dirty="0" err="1"/>
              <a:t>mempengaruhi</a:t>
            </a:r>
            <a:r>
              <a:rPr lang="en-US" altLang="en-US" sz="2600" b="1" dirty="0"/>
              <a:t>  </a:t>
            </a:r>
            <a:r>
              <a:rPr lang="en-US" altLang="en-US" sz="2600" b="1" dirty="0" err="1"/>
              <a:t>jaringan</a:t>
            </a:r>
            <a:r>
              <a:rPr lang="en-US" altLang="en-US" sz="2600" b="1" dirty="0"/>
              <a:t> </a:t>
            </a:r>
            <a:r>
              <a:rPr lang="en-US" altLang="en-US" sz="2600" b="1" dirty="0" err="1"/>
              <a:t>komunikasi</a:t>
            </a:r>
            <a:r>
              <a:rPr lang="en-US" altLang="en-US" sz="2600" b="1" dirty="0"/>
              <a:t> </a:t>
            </a:r>
            <a:r>
              <a:rPr lang="en-US" altLang="en-US" sz="2600" b="1" dirty="0" err="1"/>
              <a:t>yaitu</a:t>
            </a:r>
            <a:r>
              <a:rPr lang="en-US" altLang="en-US" sz="2600" b="1" dirty="0"/>
              <a:t> :</a:t>
            </a:r>
            <a:br>
              <a:rPr lang="en-US" altLang="en-US" sz="2600" b="1" dirty="0"/>
            </a:br>
            <a:r>
              <a:rPr lang="en-US" altLang="en-US" sz="2600" b="1" dirty="0"/>
              <a:t> a. </a:t>
            </a:r>
            <a:r>
              <a:rPr lang="en-US" altLang="en-US" sz="2600" b="1" dirty="0" err="1"/>
              <a:t>Hubungan</a:t>
            </a:r>
            <a:r>
              <a:rPr lang="en-US" altLang="en-US" sz="2600" b="1" dirty="0"/>
              <a:t> </a:t>
            </a:r>
            <a:r>
              <a:rPr lang="en-US" altLang="en-US" sz="2600" b="1" dirty="0" err="1"/>
              <a:t>peranan</a:t>
            </a:r>
            <a:r>
              <a:rPr lang="en-US" altLang="en-US" sz="2600" b="1" dirty="0"/>
              <a:t> (formal dan informal)</a:t>
            </a:r>
            <a:br>
              <a:rPr lang="en-US" altLang="en-US" sz="2600" b="1" dirty="0"/>
            </a:br>
            <a:r>
              <a:rPr lang="en-US" altLang="en-US" sz="2600" b="1" dirty="0"/>
              <a:t> b. </a:t>
            </a:r>
            <a:r>
              <a:rPr lang="en-US" altLang="en-US" sz="2600" b="1" dirty="0" err="1"/>
              <a:t>Arah</a:t>
            </a:r>
            <a:r>
              <a:rPr lang="en-US" altLang="en-US" sz="2600" b="1" dirty="0"/>
              <a:t> dan </a:t>
            </a:r>
            <a:r>
              <a:rPr lang="en-US" altLang="en-US" sz="2600" b="1" dirty="0" err="1"/>
              <a:t>arus</a:t>
            </a:r>
            <a:r>
              <a:rPr lang="en-US" altLang="en-US" sz="2600" b="1" dirty="0"/>
              <a:t> </a:t>
            </a:r>
            <a:r>
              <a:rPr lang="en-US" altLang="en-US" sz="2600" b="1" dirty="0" err="1"/>
              <a:t>pesan</a:t>
            </a:r>
            <a:r>
              <a:rPr lang="en-US" altLang="en-US" sz="2600" b="1" dirty="0"/>
              <a:t> (</a:t>
            </a:r>
            <a:r>
              <a:rPr lang="en-US" altLang="en-US" sz="2600" b="1" dirty="0" err="1"/>
              <a:t>komunikasi</a:t>
            </a:r>
            <a:r>
              <a:rPr lang="en-US" altLang="en-US" sz="2600" b="1" dirty="0"/>
              <a:t> </a:t>
            </a:r>
            <a:r>
              <a:rPr lang="en-US" altLang="en-US" sz="2600" b="1" dirty="0" err="1"/>
              <a:t>kepada</a:t>
            </a:r>
            <a:r>
              <a:rPr lang="en-US" altLang="en-US" sz="2600" b="1" dirty="0"/>
              <a:t> </a:t>
            </a:r>
            <a:r>
              <a:rPr lang="en-US" altLang="en-US" sz="2600" b="1" dirty="0" err="1"/>
              <a:t>atasan</a:t>
            </a:r>
            <a:r>
              <a:rPr lang="en-US" altLang="en-US" sz="2600" b="1" dirty="0"/>
              <a:t>, </a:t>
            </a:r>
          </a:p>
          <a:p>
            <a:pPr>
              <a:spcBef>
                <a:spcPct val="0"/>
              </a:spcBef>
              <a:buFont typeface="Arial" panose="020B0604020202020204" pitchFamily="34" charset="0"/>
              <a:buNone/>
            </a:pPr>
            <a:r>
              <a:rPr lang="en-US" altLang="en-US" sz="2600" b="1" dirty="0"/>
              <a:t>     c.  </a:t>
            </a:r>
            <a:r>
              <a:rPr lang="en-US" altLang="en-US" sz="2600" b="1" dirty="0" err="1"/>
              <a:t>Komunikasi</a:t>
            </a:r>
            <a:r>
              <a:rPr lang="en-US" altLang="en-US" sz="2600" b="1" dirty="0"/>
              <a:t> </a:t>
            </a:r>
            <a:r>
              <a:rPr lang="en-US" altLang="en-US" sz="2600" b="1" dirty="0" err="1"/>
              <a:t>kepada</a:t>
            </a:r>
            <a:r>
              <a:rPr lang="en-US" altLang="en-US" sz="2600" b="1" dirty="0"/>
              <a:t> </a:t>
            </a:r>
            <a:r>
              <a:rPr lang="en-US" altLang="en-US" sz="2600" b="1" dirty="0" err="1"/>
              <a:t>bawahan</a:t>
            </a:r>
            <a:r>
              <a:rPr lang="en-US" altLang="en-US" sz="2600" b="1" dirty="0"/>
              <a:t> dan horizontal)</a:t>
            </a:r>
            <a:r>
              <a:rPr lang="en-US" altLang="en-US" sz="2600" b="1" dirty="0">
                <a:sym typeface="Symbol" panose="05050102010706020507" pitchFamily="18" charset="2"/>
              </a:rPr>
              <a:t>.</a:t>
            </a:r>
          </a:p>
          <a:p>
            <a:pPr>
              <a:spcBef>
                <a:spcPct val="0"/>
              </a:spcBef>
              <a:buFont typeface="Arial" panose="020B0604020202020204" pitchFamily="34" charset="0"/>
              <a:buNone/>
            </a:pPr>
            <a:r>
              <a:rPr lang="en-US" altLang="en-US" sz="2600" b="1" dirty="0">
                <a:sym typeface="Symbol" panose="05050102010706020507" pitchFamily="18" charset="2"/>
              </a:rPr>
              <a:t>     d. </a:t>
            </a:r>
            <a:r>
              <a:rPr lang="en-US" altLang="en-US" sz="2600" b="1" dirty="0" err="1"/>
              <a:t>isi</a:t>
            </a:r>
            <a:r>
              <a:rPr lang="en-US" altLang="en-US" sz="2600" b="1" dirty="0"/>
              <a:t> </a:t>
            </a:r>
            <a:r>
              <a:rPr lang="en-US" altLang="en-US" sz="2600" b="1" dirty="0" err="1"/>
              <a:t>dari</a:t>
            </a:r>
            <a:r>
              <a:rPr lang="en-US" altLang="en-US" sz="2600" b="1" dirty="0"/>
              <a:t> </a:t>
            </a:r>
            <a:r>
              <a:rPr lang="en-US" altLang="en-US" sz="2600" b="1" dirty="0" err="1"/>
              <a:t>pesan</a:t>
            </a:r>
            <a:br>
              <a:rPr lang="en-US" altLang="en-US" dirty="0"/>
            </a:br>
            <a:endParaRPr lang="en-US" altLang="en-US" dirty="0"/>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4" presetClass="entr" presetSubtype="16"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ox(in)">
                                      <p:cBhvr>
                                        <p:cTn id="11" dur="500"/>
                                        <p:tgtEl>
                                          <p:spTgt spid="3">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ox(in)">
                                      <p:cBhvr>
                                        <p:cTn id="16" dur="500"/>
                                        <p:tgtEl>
                                          <p:spTgt spid="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ox(in)">
                                      <p:cBhvr>
                                        <p:cTn id="21" dur="500"/>
                                        <p:tgtEl>
                                          <p:spTgt spid="3">
                                            <p:txEl>
                                              <p:pRg st="2" end="2"/>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ox(in)">
                                      <p:cBhvr>
                                        <p:cTn id="26" dur="500"/>
                                        <p:tgtEl>
                                          <p:spTgt spid="3">
                                            <p:txEl>
                                              <p:pRg st="3" end="3"/>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ox(in)">
                                      <p:cBhvr>
                                        <p:cTn id="3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5">
            <a:extLst>
              <a:ext uri="{FF2B5EF4-FFF2-40B4-BE49-F238E27FC236}">
                <a16:creationId xmlns:a16="http://schemas.microsoft.com/office/drawing/2014/main" id="{546C1FF0-EE34-B943-B210-9010A8FD0F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1" y="-28575"/>
            <a:ext cx="9167813" cy="6886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8883F5EF-6BE7-CDA5-F561-B9130D66DE20}"/>
              </a:ext>
            </a:extLst>
          </p:cNvPr>
          <p:cNvSpPr>
            <a:spLocks noGrp="1"/>
          </p:cNvSpPr>
          <p:nvPr>
            <p:ph type="title"/>
          </p:nvPr>
        </p:nvSpPr>
        <p:spPr>
          <a:xfrm>
            <a:off x="1981200" y="274638"/>
            <a:ext cx="8229600" cy="868362"/>
          </a:xfrm>
        </p:spPr>
        <p:txBody>
          <a:bodyPr/>
          <a:lstStyle/>
          <a:p>
            <a:r>
              <a:rPr lang="en-US" altLang="en-US" b="1"/>
              <a:t>Hubungan</a:t>
            </a:r>
          </a:p>
        </p:txBody>
      </p:sp>
      <p:sp>
        <p:nvSpPr>
          <p:cNvPr id="3" name="Content Placeholder 2">
            <a:extLst>
              <a:ext uri="{FF2B5EF4-FFF2-40B4-BE49-F238E27FC236}">
                <a16:creationId xmlns:a16="http://schemas.microsoft.com/office/drawing/2014/main" id="{5D149E25-F75C-89EC-52DA-BF398C944A14}"/>
              </a:ext>
            </a:extLst>
          </p:cNvPr>
          <p:cNvSpPr>
            <a:spLocks noGrp="1"/>
          </p:cNvSpPr>
          <p:nvPr>
            <p:ph idx="1"/>
          </p:nvPr>
        </p:nvSpPr>
        <p:spPr>
          <a:xfrm>
            <a:off x="1981200" y="1428751"/>
            <a:ext cx="8229600" cy="4697413"/>
          </a:xfrm>
        </p:spPr>
        <p:txBody>
          <a:bodyPr/>
          <a:lstStyle/>
          <a:p>
            <a:r>
              <a:rPr lang="en-US" altLang="en-US" sz="3600" b="1"/>
              <a:t>Organisasi merupakan sistem kehidupan sosial, maka untuk berfungsinya bagian-bagian itu terletak pada tangan manusia.  Oleh karena itu hubungan manusia dalam organisasi yang menfokuskan kepada tingkah laku komunikasi dari orang yang terlibat dalam satu hubungan perlu dipelajari.</a:t>
            </a:r>
            <a:br>
              <a:rPr lang="en-US" altLang="en-US"/>
            </a:br>
            <a:endParaRPr lang="en-US" altLang="en-US"/>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D:\Document\Desain Power Point\pw 23.jpg">
            <a:extLst>
              <a:ext uri="{FF2B5EF4-FFF2-40B4-BE49-F238E27FC236}">
                <a16:creationId xmlns:a16="http://schemas.microsoft.com/office/drawing/2014/main" id="{566DD892-1AF9-F348-294F-4CE9A281F3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F9A88AF6-D956-992F-4438-DFB57123ED14}"/>
              </a:ext>
            </a:extLst>
          </p:cNvPr>
          <p:cNvSpPr>
            <a:spLocks noGrp="1"/>
          </p:cNvSpPr>
          <p:nvPr>
            <p:ph type="title"/>
          </p:nvPr>
        </p:nvSpPr>
        <p:spPr>
          <a:xfrm>
            <a:off x="1981200" y="274639"/>
            <a:ext cx="8229600" cy="725487"/>
          </a:xfrm>
        </p:spPr>
        <p:txBody>
          <a:bodyPr/>
          <a:lstStyle/>
          <a:p>
            <a:r>
              <a:rPr lang="en-US" altLang="en-US" b="1"/>
              <a:t>Lingkungan</a:t>
            </a:r>
          </a:p>
        </p:txBody>
      </p:sp>
      <p:sp>
        <p:nvSpPr>
          <p:cNvPr id="3" name="Content Placeholder 2">
            <a:extLst>
              <a:ext uri="{FF2B5EF4-FFF2-40B4-BE49-F238E27FC236}">
                <a16:creationId xmlns:a16="http://schemas.microsoft.com/office/drawing/2014/main" id="{22B15FC2-9428-AC83-592F-F313F4E30C21}"/>
              </a:ext>
            </a:extLst>
          </p:cNvPr>
          <p:cNvSpPr>
            <a:spLocks noGrp="1"/>
          </p:cNvSpPr>
          <p:nvPr>
            <p:ph idx="1"/>
          </p:nvPr>
        </p:nvSpPr>
        <p:spPr>
          <a:xfrm>
            <a:off x="1981201" y="1214439"/>
            <a:ext cx="8329613" cy="5214937"/>
          </a:xfrm>
        </p:spPr>
        <p:txBody>
          <a:bodyPr/>
          <a:lstStyle/>
          <a:p>
            <a:r>
              <a:rPr lang="en-US" altLang="en-US" sz="3000" b="1"/>
              <a:t>Yang dimaksud dengan lingkungan adalah semua totalitas secara fisik dan faktor sosial yang diperhitungkan dalam pembuatan keputusan mengenai individu dalam suatu sistem. </a:t>
            </a:r>
          </a:p>
          <a:p>
            <a:pPr>
              <a:spcBef>
                <a:spcPct val="0"/>
              </a:spcBef>
            </a:pPr>
            <a:r>
              <a:rPr lang="en-US" altLang="en-US" sz="3000" b="1"/>
              <a:t>Lingkungan ini dapat dibedakan :</a:t>
            </a:r>
            <a:br>
              <a:rPr lang="en-US" altLang="en-US" sz="3000" b="1"/>
            </a:br>
            <a:r>
              <a:rPr lang="en-US" altLang="en-US" sz="3000" b="1"/>
              <a:t>1. Lingkungan internal (karyawan, golongan  </a:t>
            </a:r>
          </a:p>
          <a:p>
            <a:pPr>
              <a:spcBef>
                <a:spcPct val="0"/>
              </a:spcBef>
              <a:buFont typeface="Arial" panose="020B0604020202020204" pitchFamily="34" charset="0"/>
              <a:buNone/>
            </a:pPr>
            <a:r>
              <a:rPr lang="en-US" altLang="en-US" sz="3000" b="1"/>
              <a:t>        fungsional dari organisasi,</a:t>
            </a:r>
            <a:r>
              <a:rPr lang="en-US" altLang="en-US" sz="3000" b="1">
                <a:sym typeface="Symbol" panose="05050102010706020507" pitchFamily="18" charset="2"/>
              </a:rPr>
              <a:t> </a:t>
            </a:r>
            <a:r>
              <a:rPr lang="en-US" altLang="en-US" sz="3000" b="1"/>
              <a:t>komponen </a:t>
            </a:r>
          </a:p>
          <a:p>
            <a:pPr>
              <a:spcBef>
                <a:spcPct val="0"/>
              </a:spcBef>
              <a:buFont typeface="Arial" panose="020B0604020202020204" pitchFamily="34" charset="0"/>
              <a:buNone/>
            </a:pPr>
            <a:r>
              <a:rPr lang="en-US" altLang="en-US" sz="3000" b="1"/>
              <a:t>        organisasi lainnya seperti tujuan, produk/jasa </a:t>
            </a:r>
          </a:p>
          <a:p>
            <a:pPr>
              <a:spcBef>
                <a:spcPct val="0"/>
              </a:spcBef>
              <a:buFont typeface="Arial" panose="020B0604020202020204" pitchFamily="34" charset="0"/>
              <a:buNone/>
            </a:pPr>
            <a:r>
              <a:rPr lang="en-US" altLang="en-US" sz="3000" b="1"/>
              <a:t>        dsb)</a:t>
            </a:r>
            <a:br>
              <a:rPr lang="en-US" altLang="en-US" sz="3000" b="1"/>
            </a:br>
            <a:r>
              <a:rPr lang="en-US" altLang="en-US" sz="3000" b="1"/>
              <a:t> 2. Lingkungan eksternal ( pelanggan, kompetitor, </a:t>
            </a:r>
          </a:p>
          <a:p>
            <a:pPr>
              <a:spcBef>
                <a:spcPct val="0"/>
              </a:spcBef>
              <a:buFont typeface="Arial" panose="020B0604020202020204" pitchFamily="34" charset="0"/>
              <a:buNone/>
            </a:pPr>
            <a:r>
              <a:rPr lang="en-US" altLang="en-US" sz="3000" b="1"/>
              <a:t>         teknologi, dsb)</a:t>
            </a:r>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ox(in)">
                                      <p:cBhvr>
                                        <p:cTn id="27" dur="500"/>
                                        <p:tgtEl>
                                          <p:spTgt spid="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ox(in)">
                                      <p:cBhvr>
                                        <p:cTn id="32" dur="500"/>
                                        <p:tgtEl>
                                          <p:spTgt spid="3">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ox(in)">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D:\Document\Desain Power Point\pw 19.jpg">
            <a:extLst>
              <a:ext uri="{FF2B5EF4-FFF2-40B4-BE49-F238E27FC236}">
                <a16:creationId xmlns:a16="http://schemas.microsoft.com/office/drawing/2014/main" id="{BF8D53C8-CC11-ACB8-C1E4-3C1D741BB4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C131B7EB-5430-6323-979B-1D649A2388AE}"/>
              </a:ext>
            </a:extLst>
          </p:cNvPr>
          <p:cNvSpPr>
            <a:spLocks noGrp="1"/>
          </p:cNvSpPr>
          <p:nvPr>
            <p:ph type="title"/>
          </p:nvPr>
        </p:nvSpPr>
        <p:spPr>
          <a:xfrm>
            <a:off x="1952625" y="500063"/>
            <a:ext cx="8229600" cy="1143000"/>
          </a:xfrm>
        </p:spPr>
        <p:txBody>
          <a:bodyPr/>
          <a:lstStyle/>
          <a:p>
            <a:r>
              <a:rPr lang="en-US" altLang="en-US" b="1"/>
              <a:t>Ketidakpastian</a:t>
            </a:r>
            <a:endParaRPr lang="en-US" altLang="en-US"/>
          </a:p>
        </p:txBody>
      </p:sp>
      <p:sp>
        <p:nvSpPr>
          <p:cNvPr id="3" name="Content Placeholder 2">
            <a:extLst>
              <a:ext uri="{FF2B5EF4-FFF2-40B4-BE49-F238E27FC236}">
                <a16:creationId xmlns:a16="http://schemas.microsoft.com/office/drawing/2014/main" id="{53714922-C7FB-778C-1CE1-D0EC85864790}"/>
              </a:ext>
            </a:extLst>
          </p:cNvPr>
          <p:cNvSpPr>
            <a:spLocks noGrp="1"/>
          </p:cNvSpPr>
          <p:nvPr>
            <p:ph idx="1"/>
          </p:nvPr>
        </p:nvSpPr>
        <p:spPr>
          <a:xfrm>
            <a:off x="1981200" y="1600200"/>
            <a:ext cx="8229600" cy="4757738"/>
          </a:xfrm>
        </p:spPr>
        <p:txBody>
          <a:bodyPr/>
          <a:lstStyle/>
          <a:p>
            <a:r>
              <a:rPr lang="en-US" altLang="en-US" sz="3600" b="1"/>
              <a:t>Perbedaan informasi yang tersedia dengan informasi yang diharapkan. </a:t>
            </a:r>
          </a:p>
          <a:p>
            <a:r>
              <a:rPr lang="en-US" altLang="en-US" sz="3600" b="1"/>
              <a:t>Untuk mengurangi ketidakpastian ini organisasi menciptakan dan menukar pesan di antara anggota, penelitian, pengembangan organisasi dan menghadapi tugas-tugas yang kompleks dengan integritas yang tinggi.</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D:\Document\Desain Power Point\pw 21.jpg">
            <a:extLst>
              <a:ext uri="{FF2B5EF4-FFF2-40B4-BE49-F238E27FC236}">
                <a16:creationId xmlns:a16="http://schemas.microsoft.com/office/drawing/2014/main" id="{296BF22C-9314-3C6F-E4CE-95F78149D6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CAEFD47A-5EAC-AFC3-79F9-20DAE237E89E}"/>
              </a:ext>
            </a:extLst>
          </p:cNvPr>
          <p:cNvSpPr>
            <a:spLocks noGrp="1"/>
          </p:cNvSpPr>
          <p:nvPr>
            <p:ph type="title"/>
          </p:nvPr>
        </p:nvSpPr>
        <p:spPr>
          <a:xfrm>
            <a:off x="1738313" y="357188"/>
            <a:ext cx="6972300" cy="1143000"/>
          </a:xfrm>
        </p:spPr>
        <p:txBody>
          <a:bodyPr/>
          <a:lstStyle/>
          <a:p>
            <a:r>
              <a:rPr lang="en-US" altLang="en-US" b="1"/>
              <a:t>Keadaan Saling Tergantung</a:t>
            </a:r>
            <a:endParaRPr lang="en-US" altLang="en-US"/>
          </a:p>
        </p:txBody>
      </p:sp>
      <p:sp>
        <p:nvSpPr>
          <p:cNvPr id="3" name="Content Placeholder 2">
            <a:extLst>
              <a:ext uri="{FF2B5EF4-FFF2-40B4-BE49-F238E27FC236}">
                <a16:creationId xmlns:a16="http://schemas.microsoft.com/office/drawing/2014/main" id="{EA1C326B-CDFC-4069-F43A-45D00C58BA14}"/>
              </a:ext>
            </a:extLst>
          </p:cNvPr>
          <p:cNvSpPr>
            <a:spLocks noGrp="1"/>
          </p:cNvSpPr>
          <p:nvPr>
            <p:ph idx="1"/>
          </p:nvPr>
        </p:nvSpPr>
        <p:spPr>
          <a:xfrm>
            <a:off x="1981200" y="1600200"/>
            <a:ext cx="8186738" cy="4757738"/>
          </a:xfrm>
        </p:spPr>
        <p:txBody>
          <a:bodyPr/>
          <a:lstStyle/>
          <a:p>
            <a:pPr>
              <a:spcBef>
                <a:spcPct val="0"/>
              </a:spcBef>
            </a:pPr>
            <a:r>
              <a:rPr lang="en-US" altLang="en-US" sz="3400" b="1"/>
              <a:t>Keadaan saling tergantung antara satu bagaian dengan bagian lainnya telah menjadi sifat  dari suatu organisasi yang merupakan suatu sistem terbuka.</a:t>
            </a:r>
          </a:p>
          <a:p>
            <a:pPr>
              <a:spcBef>
                <a:spcPct val="0"/>
              </a:spcBef>
            </a:pPr>
            <a:r>
              <a:rPr lang="en-US" altLang="en-US" sz="3400" b="1"/>
              <a:t>Bila suatu bagian dari organisasi mengalami gangguan maka akan berpengaruh  pada bagaian lainnya dan mungkin juga pada seluruh sistem organisasi.</a:t>
            </a: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411CED9-44D4-4CDD-6789-6EF43484B990}"/>
              </a:ext>
            </a:extLst>
          </p:cNvPr>
          <p:cNvSpPr txBox="1"/>
          <p:nvPr/>
        </p:nvSpPr>
        <p:spPr>
          <a:xfrm>
            <a:off x="707572" y="428178"/>
            <a:ext cx="10417628" cy="6001643"/>
          </a:xfrm>
          <a:prstGeom prst="rect">
            <a:avLst/>
          </a:prstGeom>
          <a:noFill/>
        </p:spPr>
        <p:txBody>
          <a:bodyPr wrap="square">
            <a:spAutoFit/>
          </a:bodyPr>
          <a:lstStyle/>
          <a:p>
            <a:pPr algn="ctr"/>
            <a:r>
              <a:rPr lang="en-US" sz="2400" b="1" dirty="0">
                <a:latin typeface="Times New Roman" panose="02020603050405020304" pitchFamily="18" charset="0"/>
                <a:cs typeface="Times New Roman" panose="02020603050405020304" pitchFamily="18" charset="0"/>
              </a:rPr>
              <a:t>TUGAS KELOMPOK</a:t>
            </a:r>
          </a:p>
          <a:p>
            <a:pPr algn="ctr"/>
            <a:endParaRPr lang="en-US" sz="2400" b="1" dirty="0">
              <a:latin typeface="Times New Roman" panose="02020603050405020304" pitchFamily="18" charset="0"/>
              <a:cs typeface="Times New Roman" panose="02020603050405020304" pitchFamily="18" charset="0"/>
            </a:endParaRPr>
          </a:p>
          <a:p>
            <a:pPr marL="457200" indent="-457200" algn="ctr">
              <a:buFont typeface="+mj-lt"/>
              <a:buAutoNum type="arabicPeriod"/>
            </a:pPr>
            <a:r>
              <a:rPr lang="en-US" sz="2400" b="1" dirty="0" err="1">
                <a:latin typeface="Times New Roman" panose="02020603050405020304" pitchFamily="18" charset="0"/>
                <a:cs typeface="Times New Roman" panose="02020603050405020304" pitchFamily="18" charset="0"/>
              </a:rPr>
              <a:t>Jelaskan</a:t>
            </a:r>
            <a:r>
              <a:rPr lang="en-US" sz="2400" b="1" dirty="0">
                <a:latin typeface="Times New Roman" panose="02020603050405020304" pitchFamily="18" charset="0"/>
                <a:cs typeface="Times New Roman" panose="02020603050405020304" pitchFamily="18" charset="0"/>
              </a:rPr>
              <a:t> dan </a:t>
            </a:r>
            <a:r>
              <a:rPr lang="en-US" sz="2400" b="1" dirty="0" err="1">
                <a:latin typeface="Times New Roman" panose="02020603050405020304" pitchFamily="18" charset="0"/>
                <a:cs typeface="Times New Roman" panose="02020603050405020304" pitchFamily="18" charset="0"/>
              </a:rPr>
              <a:t>uraikan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unsur-unsur</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Komunikasi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Lambang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Komunikasi</a:t>
            </a:r>
            <a:r>
              <a:rPr lang="en-US" sz="2400" b="1" dirty="0">
                <a:latin typeface="Times New Roman" panose="02020603050405020304" pitchFamily="18" charset="0"/>
                <a:cs typeface="Times New Roman" panose="02020603050405020304" pitchFamily="18" charset="0"/>
              </a:rPr>
              <a:t>, dan </a:t>
            </a:r>
            <a:r>
              <a:rPr lang="en-US" sz="2400" b="1" dirty="0" err="1">
                <a:latin typeface="Times New Roman" panose="02020603050405020304" pitchFamily="18" charset="0"/>
                <a:cs typeface="Times New Roman" panose="02020603050405020304" pitchFamily="18" charset="0"/>
              </a:rPr>
              <a:t>Bentuk</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Komunikasi</a:t>
            </a:r>
            <a:r>
              <a:rPr lang="en-US" sz="2400" b="1" dirty="0">
                <a:latin typeface="Times New Roman" panose="02020603050405020304" pitchFamily="18" charset="0"/>
                <a:cs typeface="Times New Roman" panose="02020603050405020304" pitchFamily="18" charset="0"/>
              </a:rPr>
              <a:t>!</a:t>
            </a:r>
          </a:p>
          <a:p>
            <a:pPr marL="457200" indent="-457200" algn="ctr">
              <a:buFont typeface="+mj-lt"/>
              <a:buAutoNum type="arabicPeriod"/>
            </a:pPr>
            <a:endParaRPr lang="en-US" sz="2400" b="1" dirty="0">
              <a:latin typeface="Times New Roman" panose="02020603050405020304" pitchFamily="18" charset="0"/>
              <a:cs typeface="Times New Roman" panose="02020603050405020304" pitchFamily="18" charset="0"/>
            </a:endParaRPr>
          </a:p>
          <a:p>
            <a:pPr marL="457200" indent="-457200" algn="ctr">
              <a:buFont typeface="+mj-lt"/>
              <a:buAutoNum type="arabicPeriod"/>
            </a:pPr>
            <a:r>
              <a:rPr lang="en-US" sz="2400" b="1" dirty="0" err="1">
                <a:latin typeface="Times New Roman" panose="02020603050405020304" pitchFamily="18" charset="0"/>
                <a:cs typeface="Times New Roman" panose="02020603050405020304" pitchFamily="18" charset="0"/>
              </a:rPr>
              <a:t>Tunjukkan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bukti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bahwa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komunikasi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adalah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gerbang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kehidupan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organisasi</a:t>
            </a:r>
            <a:r>
              <a:rPr lang="en-US" sz="2400" b="1" dirty="0">
                <a:latin typeface="Times New Roman" panose="02020603050405020304" pitchFamily="18" charset="0"/>
                <a:cs typeface="Times New Roman" panose="02020603050405020304" pitchFamily="18" charset="0"/>
              </a:rPr>
              <a:t>.</a:t>
            </a:r>
          </a:p>
          <a:p>
            <a:pPr marL="457200" indent="-457200" algn="ctr">
              <a:buFont typeface="+mj-lt"/>
              <a:buAutoNum type="arabicPeriod"/>
            </a:pPr>
            <a:endParaRPr lang="en-US" sz="2400" b="1" dirty="0">
              <a:latin typeface="Times New Roman" panose="02020603050405020304" pitchFamily="18" charset="0"/>
              <a:cs typeface="Times New Roman" panose="02020603050405020304" pitchFamily="18" charset="0"/>
            </a:endParaRPr>
          </a:p>
          <a:p>
            <a:pPr marL="457200" indent="-457200" algn="ctr">
              <a:buFont typeface="+mj-lt"/>
              <a:buAutoNum type="arabicPeriod"/>
            </a:pPr>
            <a:r>
              <a:rPr lang="en-US" sz="2400" b="1" dirty="0" err="1">
                <a:latin typeface="Times New Roman" panose="02020603050405020304" pitchFamily="18" charset="0"/>
                <a:cs typeface="Times New Roman" panose="02020603050405020304" pitchFamily="18" charset="0"/>
              </a:rPr>
              <a:t>Jelaskan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secara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rasional</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bahwa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komunikasi</a:t>
            </a:r>
            <a:r>
              <a:rPr lang="en-US" sz="2400" b="1" dirty="0">
                <a:latin typeface="Times New Roman" panose="02020603050405020304" pitchFamily="18" charset="0"/>
                <a:cs typeface="Times New Roman" panose="02020603050405020304" pitchFamily="18" charset="0"/>
              </a:rPr>
              <a:t> yang </a:t>
            </a:r>
            <a:r>
              <a:rPr lang="en-US" sz="2400" b="1" dirty="0" err="1">
                <a:latin typeface="Times New Roman" panose="02020603050405020304" pitchFamily="18" charset="0"/>
                <a:cs typeface="Times New Roman" panose="02020603050405020304" pitchFamily="18" charset="0"/>
              </a:rPr>
              <a:t>harmonis</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dapat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meningkatkan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kinerja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organisasi</a:t>
            </a:r>
            <a:r>
              <a:rPr lang="en-US" sz="2400" b="1" dirty="0">
                <a:latin typeface="Times New Roman" panose="02020603050405020304" pitchFamily="18" charset="0"/>
                <a:cs typeface="Times New Roman" panose="02020603050405020304" pitchFamily="18" charset="0"/>
              </a:rPr>
              <a:t>.</a:t>
            </a:r>
          </a:p>
          <a:p>
            <a:pPr marL="457200" indent="-457200" algn="ctr">
              <a:buFont typeface="+mj-lt"/>
              <a:buAutoNum type="arabicPeriod"/>
            </a:pPr>
            <a:endParaRPr lang="en-US" sz="2400" b="1" dirty="0">
              <a:latin typeface="Times New Roman" panose="02020603050405020304" pitchFamily="18" charset="0"/>
              <a:cs typeface="Times New Roman" panose="02020603050405020304" pitchFamily="18" charset="0"/>
            </a:endParaRPr>
          </a:p>
          <a:p>
            <a:pPr marL="457200" indent="-457200" algn="ctr">
              <a:buFont typeface="+mj-lt"/>
              <a:buAutoNum type="arabicPeriod"/>
            </a:pPr>
            <a:r>
              <a:rPr lang="en-US" sz="2400" b="1" dirty="0" err="1">
                <a:latin typeface="Times New Roman" panose="02020603050405020304" pitchFamily="18" charset="0"/>
                <a:cs typeface="Times New Roman" panose="02020603050405020304" pitchFamily="18" charset="0"/>
              </a:rPr>
              <a:t>Sebutkan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ciri</a:t>
            </a:r>
            <a:r>
              <a:rPr lang="en-US" sz="2400" b="1" dirty="0">
                <a:latin typeface="Times New Roman" panose="02020603050405020304" pitchFamily="18" charset="0"/>
                <a:cs typeface="Times New Roman" panose="02020603050405020304" pitchFamily="18" charset="0"/>
              </a:rPr>
              <a:t> – </a:t>
            </a:r>
            <a:r>
              <a:rPr lang="en-US" sz="2400" b="1" dirty="0" err="1">
                <a:latin typeface="Times New Roman" panose="02020603050405020304" pitchFamily="18" charset="0"/>
                <a:cs typeface="Times New Roman" panose="02020603050405020304" pitchFamily="18" charset="0"/>
              </a:rPr>
              <a:t>ciri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organisasi</a:t>
            </a:r>
            <a:endParaRPr lang="en-US" sz="2400" b="1" dirty="0">
              <a:latin typeface="Times New Roman" panose="02020603050405020304" pitchFamily="18" charset="0"/>
              <a:cs typeface="Times New Roman" panose="02020603050405020304" pitchFamily="18" charset="0"/>
            </a:endParaRPr>
          </a:p>
          <a:p>
            <a:pPr marL="457200" indent="-457200" algn="ctr">
              <a:buFont typeface="+mj-lt"/>
              <a:buAutoNum type="arabicPeriod"/>
            </a:pPr>
            <a:endParaRPr lang="en-US" sz="2400" b="1" dirty="0">
              <a:latin typeface="Times New Roman" panose="02020603050405020304" pitchFamily="18" charset="0"/>
              <a:cs typeface="Times New Roman" panose="02020603050405020304" pitchFamily="18" charset="0"/>
            </a:endParaRPr>
          </a:p>
          <a:p>
            <a:pPr marL="457200" indent="-457200" algn="ctr">
              <a:buFont typeface="+mj-lt"/>
              <a:buAutoNum type="arabicPeriod"/>
            </a:pP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Bagaimana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cara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cara</a:t>
            </a:r>
            <a:r>
              <a:rPr lang="en-US" sz="2400" b="1" dirty="0">
                <a:latin typeface="Times New Roman" panose="02020603050405020304" pitchFamily="18" charset="0"/>
                <a:cs typeface="Times New Roman" panose="02020603050405020304" pitchFamily="18" charset="0"/>
              </a:rPr>
              <a:t> yang </a:t>
            </a:r>
            <a:r>
              <a:rPr lang="en-US" sz="2400" b="1" dirty="0" err="1">
                <a:latin typeface="Times New Roman" panose="02020603050405020304" pitchFamily="18" charset="0"/>
                <a:cs typeface="Times New Roman" panose="02020603050405020304" pitchFamily="18" charset="0"/>
              </a:rPr>
              <a:t>anda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lakukan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untuk</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memupuk</a:t>
            </a:r>
            <a:r>
              <a:rPr lang="en-US" sz="2400" b="1" dirty="0">
                <a:latin typeface="Times New Roman" panose="02020603050405020304" pitchFamily="18" charset="0"/>
                <a:cs typeface="Times New Roman" panose="02020603050405020304" pitchFamily="18" charset="0"/>
              </a:rPr>
              <a:t> dan </a:t>
            </a:r>
            <a:r>
              <a:rPr lang="en-US" sz="2400" b="1" dirty="0" err="1">
                <a:latin typeface="Times New Roman" panose="02020603050405020304" pitchFamily="18" charset="0"/>
                <a:cs typeface="Times New Roman" panose="02020603050405020304" pitchFamily="18" charset="0"/>
              </a:rPr>
              <a:t>meningkatkan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kadar</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hubungan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harmonis</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dengan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sesama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anggota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organisasi</a:t>
            </a:r>
            <a:r>
              <a:rPr lang="en-US" sz="2400" b="1" dirty="0">
                <a:latin typeface="Times New Roman" panose="02020603050405020304" pitchFamily="18" charset="0"/>
                <a:cs typeface="Times New Roman" panose="02020603050405020304" pitchFamily="18" charset="0"/>
              </a:rPr>
              <a:t>? </a:t>
            </a:r>
            <a:endParaRPr lang="en-ID"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73043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5173115-54B8-B750-7EAA-CF761B909D2E}"/>
              </a:ext>
            </a:extLst>
          </p:cNvPr>
          <p:cNvSpPr/>
          <p:nvPr/>
        </p:nvSpPr>
        <p:spPr>
          <a:xfrm>
            <a:off x="5440081" y="2505541"/>
            <a:ext cx="6366615" cy="769441"/>
          </a:xfrm>
          <a:prstGeom prst="rect">
            <a:avLst/>
          </a:prstGeom>
          <a:noFill/>
        </p:spPr>
        <p:txBody>
          <a:bodyPr wrap="none" lIns="91440" tIns="45720" rIns="91440" bIns="45720">
            <a:spAutoFit/>
          </a:bodyPr>
          <a:lstStyle/>
          <a:p>
            <a:pPr algn="ctr"/>
            <a:r>
              <a:rPr lang="en-US" sz="44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KOMUNIKASI ORGANISASI</a:t>
            </a:r>
            <a:endParaRPr lang="en-US" sz="44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p:txBody>
      </p:sp>
      <p:pic>
        <p:nvPicPr>
          <p:cNvPr id="3" name="Picture 6">
            <a:extLst>
              <a:ext uri="{FF2B5EF4-FFF2-40B4-BE49-F238E27FC236}">
                <a16:creationId xmlns:a16="http://schemas.microsoft.com/office/drawing/2014/main" id="{E8396CF2-66E4-28F3-EA7B-4910D5FB58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988"/>
            <a:ext cx="5548939" cy="6884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27334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Komunikasi Organisasi: Pengertian, Teori, Jenis, dan Tujuannya">
            <a:extLst>
              <a:ext uri="{FF2B5EF4-FFF2-40B4-BE49-F238E27FC236}">
                <a16:creationId xmlns:a16="http://schemas.microsoft.com/office/drawing/2014/main" id="{E058E639-81AA-F9CE-3206-1DFE91CAC6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714" y="754380"/>
            <a:ext cx="4669971" cy="534923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CF0C92DB-C712-E279-BD45-8DAFBC4A72E6}"/>
              </a:ext>
            </a:extLst>
          </p:cNvPr>
          <p:cNvSpPr txBox="1"/>
          <p:nvPr/>
        </p:nvSpPr>
        <p:spPr>
          <a:xfrm>
            <a:off x="5421086" y="1536173"/>
            <a:ext cx="6150428" cy="3785652"/>
          </a:xfrm>
          <a:prstGeom prst="rect">
            <a:avLst/>
          </a:prstGeom>
          <a:noFill/>
        </p:spPr>
        <p:txBody>
          <a:bodyPr wrap="square">
            <a:spAutoFit/>
          </a:bodyPr>
          <a:lstStyle/>
          <a:p>
            <a:pPr algn="just"/>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Komunikasi</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menjadi</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kebutuhan</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tiap</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individu</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Manusia</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sebagai</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makhluk</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sosial</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pasti</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membutuhkan</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komunikasi</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untuk</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bisa</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saling</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bertukar</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informasi</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Aktivitas</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ini</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akan</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membuat</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antara</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satu</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orang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dengan</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orang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lainnya</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menjadi</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lebih</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dekat</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Selain</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itu</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aktivitas</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ini</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juga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akan</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memperlancar</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dan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menciptakan</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hubungan</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baik</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antara</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keluarga</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teman</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dan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bahkan</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antar</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 </a:t>
            </a:r>
            <a:r>
              <a:rPr lang="en-ID" sz="2400" b="1" i="0" dirty="0" err="1">
                <a:solidFill>
                  <a:srgbClr val="5E5E5E"/>
                </a:solidFill>
                <a:effectLst/>
                <a:latin typeface="Aharoni" panose="02010803020104030203" pitchFamily="2" charset="-79"/>
                <a:ea typeface="NSimSun" panose="02010609030101010101" pitchFamily="49" charset="-122"/>
                <a:cs typeface="Aharoni" panose="02010803020104030203" pitchFamily="2" charset="-79"/>
              </a:rPr>
              <a:t>organisasi</a:t>
            </a:r>
            <a:r>
              <a:rPr lang="en-ID" sz="2400" b="1" i="0" dirty="0">
                <a:solidFill>
                  <a:srgbClr val="5E5E5E"/>
                </a:solidFill>
                <a:effectLst/>
                <a:latin typeface="Aharoni" panose="02010803020104030203" pitchFamily="2" charset="-79"/>
                <a:ea typeface="NSimSun" panose="02010609030101010101" pitchFamily="49" charset="-122"/>
                <a:cs typeface="Aharoni" panose="02010803020104030203" pitchFamily="2" charset="-79"/>
              </a:rPr>
              <a:t>.</a:t>
            </a:r>
            <a:endParaRPr lang="en-ID" sz="2400" b="1" dirty="0">
              <a:latin typeface="Aharoni" panose="02010803020104030203" pitchFamily="2" charset="-79"/>
              <a:ea typeface="NSimSun" panose="02010609030101010101" pitchFamily="49" charset="-122"/>
              <a:cs typeface="Aharoni" panose="02010803020104030203" pitchFamily="2" charset="-79"/>
            </a:endParaRPr>
          </a:p>
        </p:txBody>
      </p:sp>
    </p:spTree>
    <p:extLst>
      <p:ext uri="{BB962C8B-B14F-4D97-AF65-F5344CB8AC3E}">
        <p14:creationId xmlns:p14="http://schemas.microsoft.com/office/powerpoint/2010/main" val="1507960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BAB II KAJIAN PUSTAKA A. Teori-teori yang Terkait dengan Judul">
            <a:extLst>
              <a:ext uri="{FF2B5EF4-FFF2-40B4-BE49-F238E27FC236}">
                <a16:creationId xmlns:a16="http://schemas.microsoft.com/office/drawing/2014/main" id="{1093C1F4-95F3-DE58-5159-135253234F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457" y="1168854"/>
            <a:ext cx="10667999" cy="418828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19DD7D3F-3625-196B-5245-E490A0417FAF}"/>
              </a:ext>
            </a:extLst>
          </p:cNvPr>
          <p:cNvSpPr/>
          <p:nvPr/>
        </p:nvSpPr>
        <p:spPr>
          <a:xfrm>
            <a:off x="4567777" y="250342"/>
            <a:ext cx="2795189" cy="461665"/>
          </a:xfrm>
          <a:prstGeom prst="rect">
            <a:avLst/>
          </a:prstGeom>
          <a:noFill/>
        </p:spPr>
        <p:txBody>
          <a:bodyPr wrap="none" lIns="91440" tIns="45720" rIns="91440" bIns="45720">
            <a:spAutoFit/>
          </a:bodyPr>
          <a:lstStyle/>
          <a:p>
            <a:pPr algn="ctr"/>
            <a:r>
              <a:rPr lang="en-US" sz="2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Proses </a:t>
            </a:r>
            <a:r>
              <a:rPr lang="en-US" sz="2400" b="1"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Komunikasi</a:t>
            </a:r>
            <a:r>
              <a:rPr lang="en-US" sz="2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endParaRPr lang="en-US" sz="24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F6378E8D-3589-4555-EF16-B00991DE0201}"/>
              </a:ext>
            </a:extLst>
          </p:cNvPr>
          <p:cNvSpPr/>
          <p:nvPr/>
        </p:nvSpPr>
        <p:spPr>
          <a:xfrm>
            <a:off x="8777152" y="5241411"/>
            <a:ext cx="2609304" cy="400110"/>
          </a:xfrm>
          <a:prstGeom prst="rect">
            <a:avLst/>
          </a:prstGeom>
          <a:noFill/>
        </p:spPr>
        <p:txBody>
          <a:bodyPr wrap="none" lIns="91440" tIns="45720" rIns="91440" bIns="45720">
            <a:spAutoFit/>
          </a:bodyPr>
          <a:lstStyle/>
          <a:p>
            <a:pPr algn="ctr"/>
            <a:r>
              <a:rPr lang="en-US" sz="2000" b="1" cap="none" spc="0"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Sumber</a:t>
            </a:r>
            <a:r>
              <a:rPr lang="en-US" sz="20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 Suranto AW</a:t>
            </a:r>
          </a:p>
        </p:txBody>
      </p:sp>
    </p:spTree>
    <p:extLst>
      <p:ext uri="{BB962C8B-B14F-4D97-AF65-F5344CB8AC3E}">
        <p14:creationId xmlns:p14="http://schemas.microsoft.com/office/powerpoint/2010/main" val="604676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FF9B24-95ED-1B6D-53B8-5F0E70810E84}"/>
              </a:ext>
            </a:extLst>
          </p:cNvPr>
          <p:cNvSpPr txBox="1"/>
          <p:nvPr/>
        </p:nvSpPr>
        <p:spPr>
          <a:xfrm>
            <a:off x="5584373" y="302359"/>
            <a:ext cx="6150428" cy="6555641"/>
          </a:xfrm>
          <a:prstGeom prst="rect">
            <a:avLst/>
          </a:prstGeom>
          <a:noFill/>
        </p:spPr>
        <p:txBody>
          <a:bodyPr wrap="square">
            <a:spAutoFit/>
          </a:bodyPr>
          <a:lstStyle/>
          <a:p>
            <a:pPr marL="457200" indent="-457200" algn="just">
              <a:buFont typeface="+mj-lt"/>
              <a:buAutoNum type="arabicParenR"/>
            </a:pP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Keinginan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berkomunikasi</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seorang</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komunikator</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mempunyai</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keinginan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untuk</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berbagi</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gagasan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dengan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orang lain.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Keinginan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ini</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menjadi</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awal</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terjadinya</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komunikasi</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p>
          <a:p>
            <a:pPr marL="457200" indent="-457200" algn="just">
              <a:buFont typeface="+mj-lt"/>
              <a:buAutoNum type="arabicParenR"/>
            </a:pPr>
            <a:endParaRPr lang="en-US" sz="2000" b="1" dirty="0">
              <a:latin typeface="Times New Roman" panose="02020603050405020304" pitchFamily="18" charset="0"/>
              <a:ea typeface="NSimSun" panose="02010609030101010101" pitchFamily="49" charset="-122"/>
              <a:cs typeface="Times New Roman" panose="02020603050405020304" pitchFamily="18" charset="0"/>
            </a:endParaRPr>
          </a:p>
          <a:p>
            <a:pPr marL="457200" indent="-457200" algn="just">
              <a:buFont typeface="+mj-lt"/>
              <a:buAutoNum type="arabicParenR"/>
            </a:pPr>
            <a:r>
              <a:rPr lang="en-US" sz="2000" b="1" dirty="0">
                <a:latin typeface="Times New Roman" panose="02020603050405020304" pitchFamily="18" charset="0"/>
                <a:ea typeface="NSimSun" panose="02010609030101010101" pitchFamily="49" charset="-122"/>
                <a:cs typeface="Times New Roman" panose="02020603050405020304" pitchFamily="18" charset="0"/>
              </a:rPr>
              <a:t>Encoding oleh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komunikator</a:t>
            </a:r>
            <a:r>
              <a:rPr lang="en-US" sz="2000" b="1" dirty="0">
                <a:latin typeface="Times New Roman" panose="02020603050405020304" pitchFamily="18" charset="0"/>
                <a:ea typeface="NSimSun" panose="02010609030101010101" pitchFamily="49" charset="-122"/>
                <a:cs typeface="Times New Roman" panose="02020603050405020304" pitchFamily="18" charset="0"/>
              </a:rPr>
              <a:t>, Encoding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merupakan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tindakan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memformulasikan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isi</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pikiran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atau</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gagasan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kedalam</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simbol</a:t>
            </a:r>
            <a:r>
              <a:rPr lang="en-US" sz="2000" b="1" dirty="0">
                <a:latin typeface="Times New Roman" panose="02020603050405020304" pitchFamily="18" charset="0"/>
                <a:ea typeface="NSimSun" panose="02010609030101010101" pitchFamily="49" charset="-122"/>
                <a:cs typeface="Times New Roman" panose="02020603050405020304" pitchFamily="18" charset="0"/>
              </a:rPr>
              <a:t> –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simbol</a:t>
            </a:r>
            <a:r>
              <a:rPr lang="en-US" sz="2000" b="1" dirty="0">
                <a:latin typeface="Times New Roman" panose="02020603050405020304" pitchFamily="18" charset="0"/>
                <a:ea typeface="NSimSun" panose="02010609030101010101" pitchFamily="49" charset="-122"/>
                <a:cs typeface="Times New Roman" panose="02020603050405020304" pitchFamily="18" charset="0"/>
              </a:rPr>
              <a:t>, kata – kata,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kalimat</a:t>
            </a:r>
            <a:r>
              <a:rPr lang="en-US" sz="2000" b="1" dirty="0">
                <a:latin typeface="Times New Roman" panose="02020603050405020304" pitchFamily="18" charset="0"/>
                <a:ea typeface="NSimSun" panose="02010609030101010101" pitchFamily="49" charset="-122"/>
                <a:cs typeface="Times New Roman" panose="02020603050405020304" pitchFamily="18" charset="0"/>
              </a:rPr>
              <a:t>, dan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sebagainya</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sehingga</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komunikator</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merasa</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yakin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dengan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pesan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yang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disusun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dan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cara</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penyampaiannya</a:t>
            </a:r>
            <a:r>
              <a:rPr lang="en-US" sz="2000" b="1" dirty="0">
                <a:latin typeface="Times New Roman" panose="02020603050405020304" pitchFamily="18" charset="0"/>
                <a:ea typeface="NSimSun" panose="02010609030101010101" pitchFamily="49" charset="-122"/>
                <a:cs typeface="Times New Roman" panose="02020603050405020304" pitchFamily="18" charset="0"/>
              </a:rPr>
              <a:t>. Encoding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ini</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terjadi</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secara</a:t>
            </a:r>
            <a:r>
              <a:rPr lang="en-US" sz="2000" b="1" dirty="0">
                <a:latin typeface="Times New Roman" panose="02020603050405020304" pitchFamily="18" charset="0"/>
                <a:ea typeface="NSimSun" panose="02010609030101010101" pitchFamily="49" charset="-122"/>
                <a:cs typeface="Times New Roman" panose="02020603050405020304" pitchFamily="18" charset="0"/>
              </a:rPr>
              <a:t> internal pada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diri</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komunikator</a:t>
            </a:r>
            <a:r>
              <a:rPr lang="en-US" sz="2000" b="1" dirty="0">
                <a:latin typeface="Times New Roman" panose="02020603050405020304" pitchFamily="18" charset="0"/>
                <a:ea typeface="NSimSun" panose="02010609030101010101" pitchFamily="49" charset="-122"/>
                <a:cs typeface="Times New Roman" panose="02020603050405020304" pitchFamily="18" charset="0"/>
              </a:rPr>
              <a:t>.</a:t>
            </a:r>
          </a:p>
          <a:p>
            <a:pPr marL="457200" indent="-457200" algn="just">
              <a:buFont typeface="+mj-lt"/>
              <a:buAutoNum type="arabicParenR"/>
            </a:pPr>
            <a:endParaRPr lang="en-US" sz="2000" b="1" dirty="0">
              <a:latin typeface="Times New Roman" panose="02020603050405020304" pitchFamily="18" charset="0"/>
              <a:ea typeface="NSimSun" panose="02010609030101010101" pitchFamily="49" charset="-122"/>
              <a:cs typeface="Times New Roman" panose="02020603050405020304" pitchFamily="18" charset="0"/>
            </a:endParaRPr>
          </a:p>
          <a:p>
            <a:pPr marL="457200" indent="-457200" algn="just">
              <a:buFont typeface="+mj-lt"/>
              <a:buAutoNum type="arabicParenR"/>
            </a:pPr>
            <a:r>
              <a:rPr lang="en-US" sz="2000" b="1" dirty="0" err="1">
                <a:latin typeface="Times New Roman" panose="02020603050405020304" pitchFamily="18" charset="0"/>
                <a:ea typeface="NSimSun" panose="02010609030101010101" pitchFamily="49" charset="-122"/>
                <a:cs typeface="Times New Roman" panose="02020603050405020304" pitchFamily="18" charset="0"/>
              </a:rPr>
              <a:t>Pengiriman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pesan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untuk</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mengirim</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pesan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kepada</a:t>
            </a:r>
            <a:r>
              <a:rPr lang="en-US" sz="2000" b="1" dirty="0">
                <a:latin typeface="Times New Roman" panose="02020603050405020304" pitchFamily="18" charset="0"/>
                <a:ea typeface="NSimSun" panose="02010609030101010101" pitchFamily="49" charset="-122"/>
                <a:cs typeface="Times New Roman" panose="02020603050405020304" pitchFamily="18" charset="0"/>
              </a:rPr>
              <a:t> orang yang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dikehendaki</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komunikator</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memilih</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saluran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komunikasi</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Pilihan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atas</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saluran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yang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akan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digunakan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tersebut</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bergantung</a:t>
            </a:r>
            <a:r>
              <a:rPr lang="en-US" sz="2000" b="1" dirty="0">
                <a:latin typeface="Times New Roman" panose="02020603050405020304" pitchFamily="18" charset="0"/>
                <a:ea typeface="NSimSun" panose="02010609030101010101" pitchFamily="49" charset="-122"/>
                <a:cs typeface="Times New Roman" panose="02020603050405020304" pitchFamily="18" charset="0"/>
              </a:rPr>
              <a:t> pada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karakteristik</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pesan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Lokasi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penerima</a:t>
            </a:r>
            <a:r>
              <a:rPr lang="en-US" sz="2000" b="1" dirty="0">
                <a:latin typeface="Times New Roman" panose="02020603050405020304" pitchFamily="18" charset="0"/>
                <a:ea typeface="NSimSun" panose="02010609030101010101" pitchFamily="49" charset="-122"/>
                <a:cs typeface="Times New Roman" panose="02020603050405020304" pitchFamily="18" charset="0"/>
              </a:rPr>
              <a:t>, media yang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tersedia</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kebutuhan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tentang</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kecepatan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penyampaian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pesan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dan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karakteristik</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komunikan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a:t>
            </a:r>
          </a:p>
          <a:p>
            <a:pPr algn="just"/>
            <a:endParaRPr lang="en-ID" sz="2000" b="1" dirty="0">
              <a:latin typeface="Times New Roman" panose="02020603050405020304" pitchFamily="18" charset="0"/>
              <a:ea typeface="NSimSun" panose="02010609030101010101" pitchFamily="49" charset="-122"/>
              <a:cs typeface="Times New Roman" panose="02020603050405020304" pitchFamily="18" charset="0"/>
            </a:endParaRPr>
          </a:p>
        </p:txBody>
      </p:sp>
      <p:pic>
        <p:nvPicPr>
          <p:cNvPr id="4" name="Picture 2" descr="BAB II KAJIAN PUSTAKA A. Teori-teori yang Terkait dengan Judul">
            <a:extLst>
              <a:ext uri="{FF2B5EF4-FFF2-40B4-BE49-F238E27FC236}">
                <a16:creationId xmlns:a16="http://schemas.microsoft.com/office/drawing/2014/main" id="{98667098-B79B-7997-AFCC-6AD9BC0BCE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199" y="2279198"/>
            <a:ext cx="4786383" cy="18791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7288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AB04B2-3184-1B62-9551-E32BBCB393CF}"/>
              </a:ext>
            </a:extLst>
          </p:cNvPr>
          <p:cNvSpPr txBox="1"/>
          <p:nvPr/>
        </p:nvSpPr>
        <p:spPr>
          <a:xfrm>
            <a:off x="5573487" y="1018167"/>
            <a:ext cx="6150428" cy="4401205"/>
          </a:xfrm>
          <a:prstGeom prst="rect">
            <a:avLst/>
          </a:prstGeom>
          <a:noFill/>
        </p:spPr>
        <p:txBody>
          <a:bodyPr wrap="square">
            <a:spAutoFit/>
          </a:bodyPr>
          <a:lstStyle/>
          <a:p>
            <a:pPr algn="just"/>
            <a:r>
              <a:rPr lang="en-US" sz="2000" b="1" dirty="0">
                <a:latin typeface="Times New Roman" panose="02020603050405020304" pitchFamily="18" charset="0"/>
                <a:ea typeface="NSimSun" panose="02010609030101010101" pitchFamily="49" charset="-122"/>
                <a:cs typeface="Times New Roman" panose="02020603050405020304" pitchFamily="18" charset="0"/>
              </a:rPr>
              <a:t>4)</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Penerimaan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pesan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pesan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yang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dikirim</a:t>
            </a:r>
            <a:r>
              <a:rPr lang="en-US" sz="2000" b="1" dirty="0">
                <a:latin typeface="Times New Roman" panose="02020603050405020304" pitchFamily="18" charset="0"/>
                <a:ea typeface="NSimSun" panose="02010609030101010101" pitchFamily="49" charset="-122"/>
                <a:cs typeface="Times New Roman" panose="02020603050405020304" pitchFamily="18" charset="0"/>
              </a:rPr>
              <a:t> oleh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komunikator</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telah</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diterima</a:t>
            </a:r>
            <a:r>
              <a:rPr lang="en-US" sz="2000" b="1" dirty="0">
                <a:latin typeface="Times New Roman" panose="02020603050405020304" pitchFamily="18" charset="0"/>
                <a:ea typeface="NSimSun" panose="02010609030101010101" pitchFamily="49" charset="-122"/>
                <a:cs typeface="Times New Roman" panose="02020603050405020304" pitchFamily="18" charset="0"/>
              </a:rPr>
              <a:t> oleh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komunikan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Dengan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indra</a:t>
            </a:r>
            <a:r>
              <a:rPr lang="en-US" sz="2000" b="1" dirty="0">
                <a:latin typeface="Times New Roman" panose="02020603050405020304" pitchFamily="18" charset="0"/>
                <a:ea typeface="NSimSun" panose="02010609030101010101" pitchFamily="49" charset="-122"/>
                <a:cs typeface="Times New Roman" panose="02020603050405020304" pitchFamily="18" charset="0"/>
              </a:rPr>
              <a:t> yang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dimiliki</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komunikan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telah</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menangkap</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pesan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atau</a:t>
            </a:r>
            <a:r>
              <a:rPr lang="en-US" sz="2000" b="1" dirty="0">
                <a:latin typeface="Times New Roman" panose="02020603050405020304" pitchFamily="18" charset="0"/>
                <a:ea typeface="NSimSun" panose="02010609030101010101" pitchFamily="49" charset="-122"/>
                <a:cs typeface="Times New Roman" panose="02020603050405020304" pitchFamily="18" charset="0"/>
              </a:rPr>
              <a:t> data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mentah</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dari</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komunikator</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p>
          <a:p>
            <a:pPr marL="457200" indent="-457200" algn="just">
              <a:buFont typeface="+mj-lt"/>
              <a:buAutoNum type="arabicParenR"/>
            </a:pPr>
            <a:endParaRPr lang="en-US" sz="2000" b="1" dirty="0">
              <a:latin typeface="Times New Roman" panose="02020603050405020304" pitchFamily="18" charset="0"/>
              <a:ea typeface="NSimSun" panose="02010609030101010101" pitchFamily="49" charset="-122"/>
              <a:cs typeface="Times New Roman" panose="02020603050405020304" pitchFamily="18" charset="0"/>
            </a:endParaRPr>
          </a:p>
          <a:p>
            <a:pPr algn="just"/>
            <a:r>
              <a:rPr lang="en-US" sz="2000" b="1" dirty="0">
                <a:latin typeface="Times New Roman" panose="02020603050405020304" pitchFamily="18" charset="0"/>
                <a:ea typeface="NSimSun" panose="02010609030101010101" pitchFamily="49" charset="-122"/>
                <a:cs typeface="Times New Roman" panose="02020603050405020304" pitchFamily="18" charset="0"/>
              </a:rPr>
              <a:t>5) Decoding oleh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komunikan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Decoding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merupakan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kegiatan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internal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dalam</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diri</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penerima</a:t>
            </a:r>
            <a:r>
              <a:rPr lang="en-US" sz="2000" b="1" dirty="0">
                <a:latin typeface="Times New Roman" panose="02020603050405020304" pitchFamily="18" charset="0"/>
                <a:ea typeface="NSimSun" panose="02010609030101010101" pitchFamily="49" charset="-122"/>
                <a:cs typeface="Times New Roman" panose="02020603050405020304" pitchFamily="18" charset="0"/>
              </a:rPr>
              <a:t>. Decoding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adalah</a:t>
            </a:r>
            <a:r>
              <a:rPr lang="en-US" sz="2000" b="1" dirty="0">
                <a:latin typeface="Times New Roman" panose="02020603050405020304" pitchFamily="18" charset="0"/>
                <a:ea typeface="NSimSun" panose="02010609030101010101" pitchFamily="49" charset="-122"/>
                <a:cs typeface="Times New Roman" panose="02020603050405020304" pitchFamily="18" charset="0"/>
              </a:rPr>
              <a:t> proses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memahami</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menginterpretasi</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mempersepsi</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menafsirkan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latin typeface="Times New Roman" panose="02020603050405020304" pitchFamily="18" charset="0"/>
                <a:ea typeface="NSimSun" panose="02010609030101010101" pitchFamily="49" charset="-122"/>
                <a:cs typeface="Times New Roman" panose="02020603050405020304" pitchFamily="18" charset="0"/>
              </a:rPr>
              <a:t>pesan</a:t>
            </a:r>
            <a:r>
              <a:rPr lang="en-US" sz="2000" b="1" dirty="0">
                <a:latin typeface="Times New Roman" panose="02020603050405020304" pitchFamily="18" charset="0"/>
                <a:ea typeface="NSimSun" panose="02010609030101010101" pitchFamily="49" charset="-122"/>
                <a:cs typeface="Times New Roman" panose="02020603050405020304" pitchFamily="18" charset="0"/>
              </a:rPr>
              <a:t>.</a:t>
            </a:r>
          </a:p>
          <a:p>
            <a:pPr marL="457200" indent="-457200" algn="just">
              <a:buFont typeface="+mj-lt"/>
              <a:buAutoNum type="arabicParenR"/>
            </a:pPr>
            <a:endParaRPr lang="en-US" sz="2000" b="1" dirty="0">
              <a:latin typeface="Times New Roman" panose="02020603050405020304" pitchFamily="18" charset="0"/>
              <a:ea typeface="NSimSun" panose="02010609030101010101" pitchFamily="49" charset="-122"/>
              <a:cs typeface="Times New Roman" panose="02020603050405020304" pitchFamily="18" charset="0"/>
            </a:endParaRPr>
          </a:p>
          <a:p>
            <a:pPr algn="just"/>
            <a:r>
              <a:rPr lang="en-ID" sz="2000" b="1" dirty="0">
                <a:latin typeface="Times New Roman" panose="02020603050405020304" pitchFamily="18" charset="0"/>
                <a:ea typeface="NSimSun" panose="02010609030101010101" pitchFamily="49" charset="-122"/>
                <a:cs typeface="Times New Roman" panose="02020603050405020304" pitchFamily="18" charset="0"/>
              </a:rPr>
              <a:t>6)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Umpan</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balik</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setelah</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menerima</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pesan</a:t>
            </a:r>
            <a:r>
              <a:rPr lang="en-ID" sz="2000" b="1" dirty="0">
                <a:latin typeface="Times New Roman" panose="02020603050405020304" pitchFamily="18" charset="0"/>
                <a:ea typeface="NSimSun" panose="02010609030101010101" pitchFamily="49" charset="-122"/>
                <a:cs typeface="Times New Roman" panose="02020603050405020304" pitchFamily="18" charset="0"/>
              </a:rPr>
              <a:t> dan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memahaminya</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komunikan</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memberikan</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respons</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atau</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umpan</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balik</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Dengan</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umpan</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balik</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ini</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komunikator</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dapat</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mengevaluasi</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efektivitas</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r>
              <a:rPr lang="en-ID" sz="2000" b="1" dirty="0" err="1">
                <a:latin typeface="Times New Roman" panose="02020603050405020304" pitchFamily="18" charset="0"/>
                <a:ea typeface="NSimSun" panose="02010609030101010101" pitchFamily="49" charset="-122"/>
                <a:cs typeface="Times New Roman" panose="02020603050405020304" pitchFamily="18" charset="0"/>
              </a:rPr>
              <a:t>komunikasi</a:t>
            </a:r>
            <a:r>
              <a:rPr lang="en-ID" sz="2000" b="1" dirty="0">
                <a:latin typeface="Times New Roman" panose="02020603050405020304" pitchFamily="18" charset="0"/>
                <a:ea typeface="NSimSun" panose="02010609030101010101" pitchFamily="49" charset="-122"/>
                <a:cs typeface="Times New Roman" panose="02020603050405020304" pitchFamily="18" charset="0"/>
              </a:rPr>
              <a:t>. </a:t>
            </a:r>
          </a:p>
        </p:txBody>
      </p:sp>
      <p:pic>
        <p:nvPicPr>
          <p:cNvPr id="2" name="Picture 2" descr="BAB II KAJIAN PUSTAKA A. Teori-teori yang Terkait dengan Judul">
            <a:extLst>
              <a:ext uri="{FF2B5EF4-FFF2-40B4-BE49-F238E27FC236}">
                <a16:creationId xmlns:a16="http://schemas.microsoft.com/office/drawing/2014/main" id="{74C99D6A-D592-FD67-CBA2-0452DEB2CB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199" y="2279198"/>
            <a:ext cx="4786383" cy="18791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2560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D3CEDA1A-E78F-2F33-989E-151D38302BC6}"/>
              </a:ext>
            </a:extLst>
          </p:cNvPr>
          <p:cNvSpPr/>
          <p:nvPr/>
        </p:nvSpPr>
        <p:spPr>
          <a:xfrm>
            <a:off x="925286" y="968829"/>
            <a:ext cx="2471057" cy="859971"/>
          </a:xfrm>
          <a:prstGeom prst="ellipse">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ID"/>
          </a:p>
        </p:txBody>
      </p:sp>
      <p:sp>
        <p:nvSpPr>
          <p:cNvPr id="3" name="Oval 2">
            <a:extLst>
              <a:ext uri="{FF2B5EF4-FFF2-40B4-BE49-F238E27FC236}">
                <a16:creationId xmlns:a16="http://schemas.microsoft.com/office/drawing/2014/main" id="{6B66DCC4-8E08-58AE-E9EF-705924C755B4}"/>
              </a:ext>
            </a:extLst>
          </p:cNvPr>
          <p:cNvSpPr/>
          <p:nvPr/>
        </p:nvSpPr>
        <p:spPr>
          <a:xfrm>
            <a:off x="925286" y="2569029"/>
            <a:ext cx="2471057" cy="859971"/>
          </a:xfrm>
          <a:prstGeom prst="ellipse">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ID"/>
          </a:p>
        </p:txBody>
      </p:sp>
      <p:sp>
        <p:nvSpPr>
          <p:cNvPr id="4" name="Oval 3">
            <a:extLst>
              <a:ext uri="{FF2B5EF4-FFF2-40B4-BE49-F238E27FC236}">
                <a16:creationId xmlns:a16="http://schemas.microsoft.com/office/drawing/2014/main" id="{28DD0B45-C57E-C7B3-22F7-FB5B5F1418A9}"/>
              </a:ext>
            </a:extLst>
          </p:cNvPr>
          <p:cNvSpPr/>
          <p:nvPr/>
        </p:nvSpPr>
        <p:spPr>
          <a:xfrm>
            <a:off x="925286" y="4599215"/>
            <a:ext cx="2471057" cy="859971"/>
          </a:xfrm>
          <a:prstGeom prst="ellipse">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ID"/>
          </a:p>
        </p:txBody>
      </p:sp>
      <p:sp>
        <p:nvSpPr>
          <p:cNvPr id="5" name="Oval 4">
            <a:extLst>
              <a:ext uri="{FF2B5EF4-FFF2-40B4-BE49-F238E27FC236}">
                <a16:creationId xmlns:a16="http://schemas.microsoft.com/office/drawing/2014/main" id="{90CE25D8-E0FB-DC05-74CA-DC0461C486C8}"/>
              </a:ext>
            </a:extLst>
          </p:cNvPr>
          <p:cNvSpPr/>
          <p:nvPr/>
        </p:nvSpPr>
        <p:spPr>
          <a:xfrm>
            <a:off x="4757057" y="968828"/>
            <a:ext cx="2471057" cy="859971"/>
          </a:xfrm>
          <a:prstGeom prst="ellipse">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ID"/>
          </a:p>
        </p:txBody>
      </p:sp>
      <p:sp>
        <p:nvSpPr>
          <p:cNvPr id="6" name="Oval 5">
            <a:extLst>
              <a:ext uri="{FF2B5EF4-FFF2-40B4-BE49-F238E27FC236}">
                <a16:creationId xmlns:a16="http://schemas.microsoft.com/office/drawing/2014/main" id="{89632D75-1348-85EF-BAF9-4FF51F69A8C1}"/>
              </a:ext>
            </a:extLst>
          </p:cNvPr>
          <p:cNvSpPr/>
          <p:nvPr/>
        </p:nvSpPr>
        <p:spPr>
          <a:xfrm>
            <a:off x="4942114" y="2569029"/>
            <a:ext cx="2471057" cy="859971"/>
          </a:xfrm>
          <a:prstGeom prst="ellipse">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ID"/>
          </a:p>
        </p:txBody>
      </p:sp>
      <p:sp>
        <p:nvSpPr>
          <p:cNvPr id="7" name="Oval 6">
            <a:extLst>
              <a:ext uri="{FF2B5EF4-FFF2-40B4-BE49-F238E27FC236}">
                <a16:creationId xmlns:a16="http://schemas.microsoft.com/office/drawing/2014/main" id="{1049311C-109B-BA51-A980-11DFB46D35D2}"/>
              </a:ext>
            </a:extLst>
          </p:cNvPr>
          <p:cNvSpPr/>
          <p:nvPr/>
        </p:nvSpPr>
        <p:spPr>
          <a:xfrm>
            <a:off x="5018314" y="4599215"/>
            <a:ext cx="2471057" cy="859971"/>
          </a:xfrm>
          <a:prstGeom prst="ellipse">
            <a:avLst/>
          </a:prstGeom>
          <a:ln w="381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ID"/>
          </a:p>
        </p:txBody>
      </p:sp>
      <p:sp>
        <p:nvSpPr>
          <p:cNvPr id="8" name="Rectangle 7">
            <a:extLst>
              <a:ext uri="{FF2B5EF4-FFF2-40B4-BE49-F238E27FC236}">
                <a16:creationId xmlns:a16="http://schemas.microsoft.com/office/drawing/2014/main" id="{7680B0A5-6256-F5DB-910C-798809009614}"/>
              </a:ext>
            </a:extLst>
          </p:cNvPr>
          <p:cNvSpPr/>
          <p:nvPr/>
        </p:nvSpPr>
        <p:spPr>
          <a:xfrm>
            <a:off x="1733197" y="507163"/>
            <a:ext cx="1179362" cy="461665"/>
          </a:xfrm>
          <a:prstGeom prst="rect">
            <a:avLst/>
          </a:prstGeom>
          <a:noFill/>
        </p:spPr>
        <p:txBody>
          <a:bodyPr wrap="none" lIns="91440" tIns="45720" rIns="91440" bIns="45720">
            <a:spAutoFit/>
          </a:bodyPr>
          <a:lstStyle/>
          <a:p>
            <a:pPr algn="ctr"/>
            <a:r>
              <a:rPr lang="en-US" sz="24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Sender </a:t>
            </a:r>
          </a:p>
        </p:txBody>
      </p:sp>
      <p:sp>
        <p:nvSpPr>
          <p:cNvPr id="9" name="Rectangle 8">
            <a:extLst>
              <a:ext uri="{FF2B5EF4-FFF2-40B4-BE49-F238E27FC236}">
                <a16:creationId xmlns:a16="http://schemas.microsoft.com/office/drawing/2014/main" id="{648F5001-E038-2A67-A13E-EB75529FB9D0}"/>
              </a:ext>
            </a:extLst>
          </p:cNvPr>
          <p:cNvSpPr/>
          <p:nvPr/>
        </p:nvSpPr>
        <p:spPr>
          <a:xfrm>
            <a:off x="5423267" y="496275"/>
            <a:ext cx="1508746" cy="461665"/>
          </a:xfrm>
          <a:prstGeom prst="rect">
            <a:avLst/>
          </a:prstGeom>
          <a:noFill/>
        </p:spPr>
        <p:txBody>
          <a:bodyPr wrap="none" lIns="91440" tIns="45720" rIns="91440" bIns="45720">
            <a:spAutoFit/>
          </a:bodyPr>
          <a:lstStyle/>
          <a:p>
            <a:pPr algn="ctr"/>
            <a:r>
              <a:rPr lang="en-US" sz="2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Recipient </a:t>
            </a:r>
            <a:endParaRPr lang="en-US" sz="24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F977ED61-306C-17B4-45FB-24D9BFF6AA71}"/>
              </a:ext>
            </a:extLst>
          </p:cNvPr>
          <p:cNvSpPr/>
          <p:nvPr/>
        </p:nvSpPr>
        <p:spPr>
          <a:xfrm>
            <a:off x="1053674" y="905469"/>
            <a:ext cx="2214279" cy="923330"/>
          </a:xfrm>
          <a:prstGeom prst="rect">
            <a:avLst/>
          </a:prstGeom>
          <a:noFill/>
        </p:spPr>
        <p:txBody>
          <a:bodyPr wrap="square" lIns="91440" tIns="45720" rIns="91440" bIns="45720">
            <a:spAutoFit/>
          </a:bodyPr>
          <a:lstStyle/>
          <a:p>
            <a:pPr algn="ctr"/>
            <a:r>
              <a:rPr lang="en-US"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1</a:t>
            </a:r>
          </a:p>
          <a:p>
            <a:pPr algn="ctr"/>
            <a:r>
              <a:rPr lang="en-US"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Conceive the message </a:t>
            </a:r>
          </a:p>
        </p:txBody>
      </p:sp>
      <p:sp>
        <p:nvSpPr>
          <p:cNvPr id="11" name="Rectangle 10">
            <a:extLst>
              <a:ext uri="{FF2B5EF4-FFF2-40B4-BE49-F238E27FC236}">
                <a16:creationId xmlns:a16="http://schemas.microsoft.com/office/drawing/2014/main" id="{CDB829F3-0920-2398-B715-E69B936EDEDB}"/>
              </a:ext>
            </a:extLst>
          </p:cNvPr>
          <p:cNvSpPr/>
          <p:nvPr/>
        </p:nvSpPr>
        <p:spPr>
          <a:xfrm>
            <a:off x="1053673" y="2505670"/>
            <a:ext cx="2214279" cy="646331"/>
          </a:xfrm>
          <a:prstGeom prst="rect">
            <a:avLst/>
          </a:prstGeom>
          <a:noFill/>
        </p:spPr>
        <p:txBody>
          <a:bodyPr wrap="square" lIns="91440" tIns="45720" rIns="91440" bIns="45720">
            <a:spAutoFit/>
          </a:bodyPr>
          <a:lstStyle/>
          <a:p>
            <a:pPr algn="ctr"/>
            <a:r>
              <a:rPr lang="en-US"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2</a:t>
            </a:r>
          </a:p>
          <a:p>
            <a:pPr algn="ctr"/>
            <a:r>
              <a:rPr lang="en-US"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Encode the message</a:t>
            </a:r>
          </a:p>
        </p:txBody>
      </p:sp>
      <p:sp>
        <p:nvSpPr>
          <p:cNvPr id="12" name="Rectangle 11">
            <a:extLst>
              <a:ext uri="{FF2B5EF4-FFF2-40B4-BE49-F238E27FC236}">
                <a16:creationId xmlns:a16="http://schemas.microsoft.com/office/drawing/2014/main" id="{7274EC16-04DB-5299-6F39-7FDA572AD64E}"/>
              </a:ext>
            </a:extLst>
          </p:cNvPr>
          <p:cNvSpPr/>
          <p:nvPr/>
        </p:nvSpPr>
        <p:spPr>
          <a:xfrm>
            <a:off x="4988860" y="917726"/>
            <a:ext cx="2214279" cy="646331"/>
          </a:xfrm>
          <a:prstGeom prst="rect">
            <a:avLst/>
          </a:prstGeom>
          <a:noFill/>
        </p:spPr>
        <p:txBody>
          <a:bodyPr wrap="square" lIns="91440" tIns="45720" rIns="91440" bIns="45720">
            <a:spAutoFit/>
          </a:bodyPr>
          <a:lstStyle/>
          <a:p>
            <a:pPr algn="ctr"/>
            <a:r>
              <a:rPr lang="en-US"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6</a:t>
            </a:r>
          </a:p>
          <a:p>
            <a:pPr algn="ctr"/>
            <a:r>
              <a:rPr lang="en-US"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Feedback</a:t>
            </a:r>
          </a:p>
        </p:txBody>
      </p:sp>
      <p:sp>
        <p:nvSpPr>
          <p:cNvPr id="13" name="Rectangle 12">
            <a:extLst>
              <a:ext uri="{FF2B5EF4-FFF2-40B4-BE49-F238E27FC236}">
                <a16:creationId xmlns:a16="http://schemas.microsoft.com/office/drawing/2014/main" id="{7B58F4B8-9068-0048-CBC9-D858BC5BDF10}"/>
              </a:ext>
            </a:extLst>
          </p:cNvPr>
          <p:cNvSpPr/>
          <p:nvPr/>
        </p:nvSpPr>
        <p:spPr>
          <a:xfrm>
            <a:off x="1053673" y="4567535"/>
            <a:ext cx="2214279" cy="923330"/>
          </a:xfrm>
          <a:prstGeom prst="rect">
            <a:avLst/>
          </a:prstGeom>
          <a:noFill/>
        </p:spPr>
        <p:txBody>
          <a:bodyPr wrap="square" lIns="91440" tIns="45720" rIns="91440" bIns="45720">
            <a:spAutoFit/>
          </a:bodyPr>
          <a:lstStyle/>
          <a:p>
            <a:pPr algn="ctr"/>
            <a:r>
              <a:rPr lang="en-US"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3</a:t>
            </a:r>
          </a:p>
          <a:p>
            <a:pPr algn="ctr"/>
            <a:r>
              <a:rPr lang="en-US"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Select appropriate channel </a:t>
            </a:r>
          </a:p>
        </p:txBody>
      </p:sp>
      <p:sp>
        <p:nvSpPr>
          <p:cNvPr id="14" name="Rectangle 13">
            <a:extLst>
              <a:ext uri="{FF2B5EF4-FFF2-40B4-BE49-F238E27FC236}">
                <a16:creationId xmlns:a16="http://schemas.microsoft.com/office/drawing/2014/main" id="{79E8D3D6-F184-2CC5-5C95-D7948D89785D}"/>
              </a:ext>
            </a:extLst>
          </p:cNvPr>
          <p:cNvSpPr/>
          <p:nvPr/>
        </p:nvSpPr>
        <p:spPr>
          <a:xfrm>
            <a:off x="5018314" y="2505670"/>
            <a:ext cx="2214279" cy="923330"/>
          </a:xfrm>
          <a:prstGeom prst="rect">
            <a:avLst/>
          </a:prstGeom>
          <a:noFill/>
        </p:spPr>
        <p:txBody>
          <a:bodyPr wrap="square" lIns="91440" tIns="45720" rIns="91440" bIns="45720">
            <a:spAutoFit/>
          </a:bodyPr>
          <a:lstStyle/>
          <a:p>
            <a:pPr algn="ctr"/>
            <a:r>
              <a:rPr lang="en-US"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5</a:t>
            </a:r>
          </a:p>
          <a:p>
            <a:pPr algn="ctr"/>
            <a:r>
              <a:rPr lang="en-US"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Interpret the message</a:t>
            </a:r>
          </a:p>
        </p:txBody>
      </p:sp>
      <p:sp>
        <p:nvSpPr>
          <p:cNvPr id="15" name="Rectangle 14">
            <a:extLst>
              <a:ext uri="{FF2B5EF4-FFF2-40B4-BE49-F238E27FC236}">
                <a16:creationId xmlns:a16="http://schemas.microsoft.com/office/drawing/2014/main" id="{9A27F9DE-2E7D-330B-F3C2-00A14B7313EB}"/>
              </a:ext>
            </a:extLst>
          </p:cNvPr>
          <p:cNvSpPr/>
          <p:nvPr/>
        </p:nvSpPr>
        <p:spPr>
          <a:xfrm>
            <a:off x="5146702" y="4706034"/>
            <a:ext cx="2214279" cy="646331"/>
          </a:xfrm>
          <a:prstGeom prst="rect">
            <a:avLst/>
          </a:prstGeom>
          <a:noFill/>
        </p:spPr>
        <p:txBody>
          <a:bodyPr wrap="square" lIns="91440" tIns="45720" rIns="91440" bIns="45720">
            <a:spAutoFit/>
          </a:bodyPr>
          <a:lstStyle/>
          <a:p>
            <a:pPr algn="ctr"/>
            <a:r>
              <a:rPr lang="en-US"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4</a:t>
            </a:r>
          </a:p>
          <a:p>
            <a:pPr algn="ctr"/>
            <a:r>
              <a:rPr lang="en-US"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Decode the message</a:t>
            </a:r>
          </a:p>
        </p:txBody>
      </p:sp>
      <p:cxnSp>
        <p:nvCxnSpPr>
          <p:cNvPr id="17" name="Straight Arrow Connector 16">
            <a:extLst>
              <a:ext uri="{FF2B5EF4-FFF2-40B4-BE49-F238E27FC236}">
                <a16:creationId xmlns:a16="http://schemas.microsoft.com/office/drawing/2014/main" id="{E876C073-28B5-AAF5-3F93-F69C63C5A3D0}"/>
              </a:ext>
            </a:extLst>
          </p:cNvPr>
          <p:cNvCxnSpPr>
            <a:stCxn id="5" idx="2"/>
            <a:endCxn id="2" idx="6"/>
          </p:cNvCxnSpPr>
          <p:nvPr/>
        </p:nvCxnSpPr>
        <p:spPr>
          <a:xfrm flipH="1">
            <a:off x="3396343" y="1398814"/>
            <a:ext cx="1360714" cy="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9" name="Straight Arrow Connector 18">
            <a:extLst>
              <a:ext uri="{FF2B5EF4-FFF2-40B4-BE49-F238E27FC236}">
                <a16:creationId xmlns:a16="http://schemas.microsoft.com/office/drawing/2014/main" id="{E3C23893-25E3-DACE-EA61-428E1E52F4FA}"/>
              </a:ext>
            </a:extLst>
          </p:cNvPr>
          <p:cNvCxnSpPr>
            <a:stCxn id="10" idx="2"/>
            <a:endCxn id="11" idx="0"/>
          </p:cNvCxnSpPr>
          <p:nvPr/>
        </p:nvCxnSpPr>
        <p:spPr>
          <a:xfrm flipH="1">
            <a:off x="2160813" y="1828799"/>
            <a:ext cx="1" cy="67687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0" name="Straight Arrow Connector 19">
            <a:extLst>
              <a:ext uri="{FF2B5EF4-FFF2-40B4-BE49-F238E27FC236}">
                <a16:creationId xmlns:a16="http://schemas.microsoft.com/office/drawing/2014/main" id="{7A9824D0-CEEA-26FB-AFC8-B10391D2C244}"/>
              </a:ext>
            </a:extLst>
          </p:cNvPr>
          <p:cNvCxnSpPr>
            <a:cxnSpLocks/>
          </p:cNvCxnSpPr>
          <p:nvPr/>
        </p:nvCxnSpPr>
        <p:spPr>
          <a:xfrm>
            <a:off x="2153127" y="3492359"/>
            <a:ext cx="0" cy="95989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3" name="Straight Arrow Connector 22">
            <a:extLst>
              <a:ext uri="{FF2B5EF4-FFF2-40B4-BE49-F238E27FC236}">
                <a16:creationId xmlns:a16="http://schemas.microsoft.com/office/drawing/2014/main" id="{32B395C2-2952-04C1-72D7-B73A62A5D073}"/>
              </a:ext>
            </a:extLst>
          </p:cNvPr>
          <p:cNvCxnSpPr>
            <a:stCxn id="4" idx="6"/>
          </p:cNvCxnSpPr>
          <p:nvPr/>
        </p:nvCxnSpPr>
        <p:spPr>
          <a:xfrm flipV="1">
            <a:off x="3396343" y="5029199"/>
            <a:ext cx="1545771" cy="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5" name="Straight Arrow Connector 24">
            <a:extLst>
              <a:ext uri="{FF2B5EF4-FFF2-40B4-BE49-F238E27FC236}">
                <a16:creationId xmlns:a16="http://schemas.microsoft.com/office/drawing/2014/main" id="{2DC0937B-BC0E-4078-241F-CE764F4CCA3C}"/>
              </a:ext>
            </a:extLst>
          </p:cNvPr>
          <p:cNvCxnSpPr>
            <a:cxnSpLocks/>
          </p:cNvCxnSpPr>
          <p:nvPr/>
        </p:nvCxnSpPr>
        <p:spPr>
          <a:xfrm flipH="1" flipV="1">
            <a:off x="6253841" y="3549720"/>
            <a:ext cx="2" cy="1017815"/>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7" name="Straight Arrow Connector 26">
            <a:extLst>
              <a:ext uri="{FF2B5EF4-FFF2-40B4-BE49-F238E27FC236}">
                <a16:creationId xmlns:a16="http://schemas.microsoft.com/office/drawing/2014/main" id="{BFB6E3DF-067F-0CFC-E800-3B49BAB5EE15}"/>
              </a:ext>
            </a:extLst>
          </p:cNvPr>
          <p:cNvCxnSpPr>
            <a:cxnSpLocks/>
          </p:cNvCxnSpPr>
          <p:nvPr/>
        </p:nvCxnSpPr>
        <p:spPr>
          <a:xfrm flipH="1" flipV="1">
            <a:off x="6114566" y="1892158"/>
            <a:ext cx="1" cy="66598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2" name="Rectangle 31">
            <a:extLst>
              <a:ext uri="{FF2B5EF4-FFF2-40B4-BE49-F238E27FC236}">
                <a16:creationId xmlns:a16="http://schemas.microsoft.com/office/drawing/2014/main" id="{CB2C17D2-6CA7-64B2-44AD-298DA7AD87ED}"/>
              </a:ext>
            </a:extLst>
          </p:cNvPr>
          <p:cNvSpPr/>
          <p:nvPr/>
        </p:nvSpPr>
        <p:spPr>
          <a:xfrm>
            <a:off x="1980744" y="5721698"/>
            <a:ext cx="3753785" cy="461665"/>
          </a:xfrm>
          <a:prstGeom prst="rect">
            <a:avLst/>
          </a:prstGeom>
          <a:noFill/>
        </p:spPr>
        <p:txBody>
          <a:bodyPr wrap="none" lIns="91440" tIns="45720" rIns="91440" bIns="45720">
            <a:spAutoFit/>
          </a:bodyPr>
          <a:lstStyle/>
          <a:p>
            <a:pPr algn="ctr"/>
            <a:r>
              <a:rPr lang="en-US" sz="2400" b="1" cap="none" spc="0"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Siklus</a:t>
            </a:r>
            <a:r>
              <a:rPr lang="en-US" sz="24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Proses </a:t>
            </a:r>
            <a:r>
              <a:rPr lang="en-US" sz="2400" b="1" cap="none" spc="0"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Komunikasi</a:t>
            </a:r>
            <a:r>
              <a:rPr lang="en-US" sz="24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p:txBody>
      </p:sp>
      <p:sp>
        <p:nvSpPr>
          <p:cNvPr id="33" name="Rectangle 32">
            <a:extLst>
              <a:ext uri="{FF2B5EF4-FFF2-40B4-BE49-F238E27FC236}">
                <a16:creationId xmlns:a16="http://schemas.microsoft.com/office/drawing/2014/main" id="{A5FEC681-A3CB-0082-9247-D582A3A17188}"/>
              </a:ext>
            </a:extLst>
          </p:cNvPr>
          <p:cNvSpPr/>
          <p:nvPr/>
        </p:nvSpPr>
        <p:spPr>
          <a:xfrm>
            <a:off x="6773356" y="5566005"/>
            <a:ext cx="3443186" cy="400110"/>
          </a:xfrm>
          <a:prstGeom prst="rect">
            <a:avLst/>
          </a:prstGeom>
          <a:noFill/>
        </p:spPr>
        <p:txBody>
          <a:bodyPr wrap="none" lIns="91440" tIns="45720" rIns="91440" bIns="45720">
            <a:spAutoFit/>
          </a:bodyPr>
          <a:lstStyle/>
          <a:p>
            <a:pPr algn="ctr"/>
            <a:r>
              <a:rPr lang="en-US" sz="2000" b="1"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Sumber</a:t>
            </a:r>
            <a:r>
              <a:rPr lang="en-US" sz="20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Shirley Taylor, 1999</a:t>
            </a:r>
            <a:r>
              <a:rPr lang="en-US" sz="20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p:txBody>
      </p:sp>
      <p:sp>
        <p:nvSpPr>
          <p:cNvPr id="34" name="TextBox 33">
            <a:extLst>
              <a:ext uri="{FF2B5EF4-FFF2-40B4-BE49-F238E27FC236}">
                <a16:creationId xmlns:a16="http://schemas.microsoft.com/office/drawing/2014/main" id="{31CFFE66-7883-998C-A796-7C2C1B16ED39}"/>
              </a:ext>
            </a:extLst>
          </p:cNvPr>
          <p:cNvSpPr txBox="1"/>
          <p:nvPr/>
        </p:nvSpPr>
        <p:spPr>
          <a:xfrm>
            <a:off x="7532816" y="1610728"/>
            <a:ext cx="4623225" cy="1938992"/>
          </a:xfrm>
          <a:prstGeom prst="rect">
            <a:avLst/>
          </a:prstGeom>
          <a:noFill/>
          <a:ln w="38100">
            <a:solidFill>
              <a:schemeClr val="tx1"/>
            </a:solidFill>
          </a:ln>
        </p:spPr>
        <p:txBody>
          <a:bodyPr wrap="square">
            <a:spAutoFit/>
          </a:bodyPr>
          <a:lstStyle/>
          <a:p>
            <a:pPr algn="just"/>
            <a:r>
              <a:rPr lang="en-US" sz="2000" b="1" dirty="0">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Proses </a:t>
            </a:r>
            <a:r>
              <a:rPr lang="en-US" sz="2000" b="1" dirty="0" err="1">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komunikasi</a:t>
            </a:r>
            <a:r>
              <a:rPr lang="en-US" sz="2000" b="1" dirty="0">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dapat</a:t>
            </a:r>
            <a:r>
              <a:rPr lang="en-US" sz="2000" b="1" dirty="0">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diklasifikasikan</a:t>
            </a:r>
            <a:r>
              <a:rPr lang="en-US" sz="2000" b="1" dirty="0">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menjadi</a:t>
            </a:r>
            <a:r>
              <a:rPr lang="en-US" sz="2000" b="1" dirty="0">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 dua </a:t>
            </a:r>
            <a:r>
              <a:rPr lang="en-US" sz="2000" b="1" dirty="0" err="1">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macam</a:t>
            </a:r>
            <a:r>
              <a:rPr lang="en-US" sz="2000" b="1" dirty="0">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yaitu</a:t>
            </a:r>
            <a:r>
              <a:rPr lang="en-US" sz="2000" b="1" dirty="0">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 :</a:t>
            </a:r>
          </a:p>
          <a:p>
            <a:pPr marL="342900" indent="-342900" algn="just">
              <a:buFont typeface="Arial" panose="020B0604020202020204" pitchFamily="34" charset="0"/>
              <a:buChar char="•"/>
            </a:pPr>
            <a:r>
              <a:rPr lang="en-US" sz="2000" b="1" dirty="0">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Proses </a:t>
            </a:r>
            <a:r>
              <a:rPr lang="en-US" sz="2000" b="1" dirty="0" err="1">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Komunikasi</a:t>
            </a:r>
            <a:r>
              <a:rPr lang="en-US" sz="2000" b="1" dirty="0">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Langsung</a:t>
            </a:r>
            <a:r>
              <a:rPr lang="en-US" sz="2000" b="1" dirty="0">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Tatap</a:t>
            </a:r>
            <a:r>
              <a:rPr lang="en-US" sz="2000" b="1" dirty="0">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Muka</a:t>
            </a:r>
            <a:r>
              <a:rPr lang="en-US" sz="2000" b="1" dirty="0">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a:t>
            </a:r>
          </a:p>
          <a:p>
            <a:pPr marL="342900" indent="-342900" algn="just">
              <a:buFont typeface="Arial" panose="020B0604020202020204" pitchFamily="34" charset="0"/>
              <a:buChar char="•"/>
            </a:pPr>
            <a:r>
              <a:rPr lang="en-US" sz="2000" b="1" dirty="0">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Proses </a:t>
            </a:r>
            <a:r>
              <a:rPr lang="en-US" sz="2000" b="1" dirty="0" err="1">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Komunikasi</a:t>
            </a:r>
            <a:r>
              <a:rPr lang="en-US" sz="2000" b="1" dirty="0">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 </a:t>
            </a:r>
            <a:r>
              <a:rPr lang="en-US" sz="2000" b="1" dirty="0" err="1">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Bermedia</a:t>
            </a:r>
            <a:r>
              <a:rPr lang="en-US" sz="2000" b="1" dirty="0">
                <a:highlight>
                  <a:srgbClr val="FFFF00"/>
                </a:highlight>
                <a:latin typeface="Times New Roman" panose="02020603050405020304" pitchFamily="18" charset="0"/>
                <a:ea typeface="NSimSun" panose="02010609030101010101" pitchFamily="49" charset="-122"/>
                <a:cs typeface="Times New Roman" panose="02020603050405020304" pitchFamily="18" charset="0"/>
              </a:rPr>
              <a:t> </a:t>
            </a:r>
            <a:endParaRPr lang="en-ID" sz="2000" b="1" dirty="0">
              <a:highlight>
                <a:srgbClr val="FFFF00"/>
              </a:highlight>
              <a:latin typeface="Times New Roman" panose="02020603050405020304" pitchFamily="18" charset="0"/>
              <a:ea typeface="NSimSun" panose="02010609030101010101" pitchFamily="49" charset="-122"/>
              <a:cs typeface="Times New Roman" panose="02020603050405020304" pitchFamily="18" charset="0"/>
            </a:endParaRPr>
          </a:p>
        </p:txBody>
      </p:sp>
    </p:spTree>
    <p:extLst>
      <p:ext uri="{BB962C8B-B14F-4D97-AF65-F5344CB8AC3E}">
        <p14:creationId xmlns:p14="http://schemas.microsoft.com/office/powerpoint/2010/main" val="3884218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68D0E08-C647-6B05-8A57-5AB95EB581D5}"/>
              </a:ext>
            </a:extLst>
          </p:cNvPr>
          <p:cNvSpPr/>
          <p:nvPr/>
        </p:nvSpPr>
        <p:spPr>
          <a:xfrm>
            <a:off x="193644" y="152369"/>
            <a:ext cx="3836371" cy="461665"/>
          </a:xfrm>
          <a:prstGeom prst="rect">
            <a:avLst/>
          </a:prstGeom>
          <a:noFill/>
        </p:spPr>
        <p:txBody>
          <a:bodyPr wrap="none" lIns="91440" tIns="45720" rIns="91440" bIns="45720">
            <a:spAutoFit/>
          </a:bodyPr>
          <a:lstStyle/>
          <a:p>
            <a:pPr algn="ctr"/>
            <a:r>
              <a:rPr lang="en-US" sz="2400" b="1"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Unsur</a:t>
            </a:r>
            <a:r>
              <a:rPr lang="en-US" sz="2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 </a:t>
            </a:r>
            <a:r>
              <a:rPr lang="en-US" sz="2400" b="1"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unsur</a:t>
            </a:r>
            <a:r>
              <a:rPr lang="en-US" sz="2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2400" b="1"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Komunikasi</a:t>
            </a:r>
            <a:r>
              <a:rPr lang="en-US" sz="2400" b="1" dirty="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endParaRPr lang="en-US" sz="24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4" name="Oval 3">
            <a:extLst>
              <a:ext uri="{FF2B5EF4-FFF2-40B4-BE49-F238E27FC236}">
                <a16:creationId xmlns:a16="http://schemas.microsoft.com/office/drawing/2014/main" id="{C8764E06-D553-3E5B-CAE8-B11F38200E30}"/>
              </a:ext>
            </a:extLst>
          </p:cNvPr>
          <p:cNvSpPr/>
          <p:nvPr/>
        </p:nvSpPr>
        <p:spPr>
          <a:xfrm>
            <a:off x="4088776" y="2394855"/>
            <a:ext cx="2873829" cy="2068286"/>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ID"/>
          </a:p>
        </p:txBody>
      </p:sp>
      <p:sp>
        <p:nvSpPr>
          <p:cNvPr id="5" name="Rectangle 4">
            <a:extLst>
              <a:ext uri="{FF2B5EF4-FFF2-40B4-BE49-F238E27FC236}">
                <a16:creationId xmlns:a16="http://schemas.microsoft.com/office/drawing/2014/main" id="{1E69B24E-6FAB-A6B1-338A-4C39A4FE1B18}"/>
              </a:ext>
            </a:extLst>
          </p:cNvPr>
          <p:cNvSpPr/>
          <p:nvPr/>
        </p:nvSpPr>
        <p:spPr>
          <a:xfrm>
            <a:off x="4590978" y="3152404"/>
            <a:ext cx="1869423" cy="461665"/>
          </a:xfrm>
          <a:prstGeom prst="rect">
            <a:avLst/>
          </a:prstGeom>
          <a:noFill/>
        </p:spPr>
        <p:txBody>
          <a:bodyPr wrap="none" lIns="91440" tIns="45720" rIns="91440" bIns="45720">
            <a:spAutoFit/>
          </a:bodyPr>
          <a:lstStyle/>
          <a:p>
            <a:pPr algn="ctr"/>
            <a:r>
              <a:rPr lang="en-US" sz="2400" b="1"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Komunikasi</a:t>
            </a:r>
            <a:r>
              <a:rPr lang="en-US" sz="24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p:txBody>
      </p:sp>
      <p:sp>
        <p:nvSpPr>
          <p:cNvPr id="6" name="Rectangle 5">
            <a:extLst>
              <a:ext uri="{FF2B5EF4-FFF2-40B4-BE49-F238E27FC236}">
                <a16:creationId xmlns:a16="http://schemas.microsoft.com/office/drawing/2014/main" id="{8B43DD97-A050-5E1D-BBBD-B2F3F4AA424B}"/>
              </a:ext>
            </a:extLst>
          </p:cNvPr>
          <p:cNvSpPr/>
          <p:nvPr/>
        </p:nvSpPr>
        <p:spPr>
          <a:xfrm>
            <a:off x="2307771" y="5486400"/>
            <a:ext cx="2231572" cy="1219231"/>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7" name="Rectangle 6">
            <a:extLst>
              <a:ext uri="{FF2B5EF4-FFF2-40B4-BE49-F238E27FC236}">
                <a16:creationId xmlns:a16="http://schemas.microsoft.com/office/drawing/2014/main" id="{8660CA82-A379-6538-83D6-1B73E653B2DB}"/>
              </a:ext>
            </a:extLst>
          </p:cNvPr>
          <p:cNvSpPr/>
          <p:nvPr/>
        </p:nvSpPr>
        <p:spPr>
          <a:xfrm>
            <a:off x="6384473" y="5486399"/>
            <a:ext cx="2231572" cy="1219231"/>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8" name="Rectangle 7">
            <a:extLst>
              <a:ext uri="{FF2B5EF4-FFF2-40B4-BE49-F238E27FC236}">
                <a16:creationId xmlns:a16="http://schemas.microsoft.com/office/drawing/2014/main" id="{37935E9C-414B-D113-B089-C3D6F8311F97}"/>
              </a:ext>
            </a:extLst>
          </p:cNvPr>
          <p:cNvSpPr/>
          <p:nvPr/>
        </p:nvSpPr>
        <p:spPr>
          <a:xfrm>
            <a:off x="638297" y="3004453"/>
            <a:ext cx="2231572" cy="1219231"/>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9" name="Rectangle 8">
            <a:extLst>
              <a:ext uri="{FF2B5EF4-FFF2-40B4-BE49-F238E27FC236}">
                <a16:creationId xmlns:a16="http://schemas.microsoft.com/office/drawing/2014/main" id="{D165EE02-AB33-BFAC-ED33-B6AEBA1F75DA}"/>
              </a:ext>
            </a:extLst>
          </p:cNvPr>
          <p:cNvSpPr/>
          <p:nvPr/>
        </p:nvSpPr>
        <p:spPr>
          <a:xfrm>
            <a:off x="7908472" y="3004452"/>
            <a:ext cx="2231572" cy="1219231"/>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0" name="Rectangle 9">
            <a:extLst>
              <a:ext uri="{FF2B5EF4-FFF2-40B4-BE49-F238E27FC236}">
                <a16:creationId xmlns:a16="http://schemas.microsoft.com/office/drawing/2014/main" id="{F24599DD-6418-87A9-B830-3524970B0D71}"/>
              </a:ext>
            </a:extLst>
          </p:cNvPr>
          <p:cNvSpPr/>
          <p:nvPr/>
        </p:nvSpPr>
        <p:spPr>
          <a:xfrm>
            <a:off x="2892148" y="761984"/>
            <a:ext cx="2231572" cy="1219231"/>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
        <p:nvSpPr>
          <p:cNvPr id="11" name="Rectangle 10">
            <a:extLst>
              <a:ext uri="{FF2B5EF4-FFF2-40B4-BE49-F238E27FC236}">
                <a16:creationId xmlns:a16="http://schemas.microsoft.com/office/drawing/2014/main" id="{9283EDAD-5B94-EF2E-324E-9B876A1432F9}"/>
              </a:ext>
            </a:extLst>
          </p:cNvPr>
          <p:cNvSpPr/>
          <p:nvPr/>
        </p:nvSpPr>
        <p:spPr>
          <a:xfrm>
            <a:off x="6792686" y="761984"/>
            <a:ext cx="2231572" cy="1219231"/>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2" name="Rectangle 11">
            <a:extLst>
              <a:ext uri="{FF2B5EF4-FFF2-40B4-BE49-F238E27FC236}">
                <a16:creationId xmlns:a16="http://schemas.microsoft.com/office/drawing/2014/main" id="{68A5ACC4-81BA-2DF4-77D7-90175D82EF60}"/>
              </a:ext>
            </a:extLst>
          </p:cNvPr>
          <p:cNvSpPr/>
          <p:nvPr/>
        </p:nvSpPr>
        <p:spPr>
          <a:xfrm>
            <a:off x="3598899" y="1129881"/>
            <a:ext cx="979755" cy="461665"/>
          </a:xfrm>
          <a:prstGeom prst="rect">
            <a:avLst/>
          </a:prstGeom>
          <a:noFill/>
        </p:spPr>
        <p:txBody>
          <a:bodyPr wrap="none" lIns="91440" tIns="45720" rIns="91440" bIns="45720">
            <a:spAutoFit/>
          </a:bodyPr>
          <a:lstStyle/>
          <a:p>
            <a:pPr algn="ctr"/>
            <a:r>
              <a:rPr lang="en-US" sz="24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Noise </a:t>
            </a:r>
          </a:p>
        </p:txBody>
      </p:sp>
      <p:sp>
        <p:nvSpPr>
          <p:cNvPr id="13" name="Rectangle 12">
            <a:extLst>
              <a:ext uri="{FF2B5EF4-FFF2-40B4-BE49-F238E27FC236}">
                <a16:creationId xmlns:a16="http://schemas.microsoft.com/office/drawing/2014/main" id="{51EC2EF7-C063-D2D8-D4C0-A0F884905810}"/>
              </a:ext>
            </a:extLst>
          </p:cNvPr>
          <p:cNvSpPr/>
          <p:nvPr/>
        </p:nvSpPr>
        <p:spPr>
          <a:xfrm>
            <a:off x="7014189" y="1112604"/>
            <a:ext cx="1835759" cy="461665"/>
          </a:xfrm>
          <a:prstGeom prst="rect">
            <a:avLst/>
          </a:prstGeom>
          <a:noFill/>
        </p:spPr>
        <p:txBody>
          <a:bodyPr wrap="none" lIns="91440" tIns="45720" rIns="91440" bIns="45720">
            <a:spAutoFit/>
          </a:bodyPr>
          <a:lstStyle/>
          <a:p>
            <a:pPr algn="ctr"/>
            <a:r>
              <a:rPr lang="en-US" sz="2400" b="1"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Komunikan</a:t>
            </a:r>
            <a:r>
              <a:rPr lang="en-US" sz="24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p:txBody>
      </p:sp>
      <p:sp>
        <p:nvSpPr>
          <p:cNvPr id="14" name="Rectangle 13">
            <a:extLst>
              <a:ext uri="{FF2B5EF4-FFF2-40B4-BE49-F238E27FC236}">
                <a16:creationId xmlns:a16="http://schemas.microsoft.com/office/drawing/2014/main" id="{471BB062-A6B5-AB0D-83C5-E10FD0BB26B1}"/>
              </a:ext>
            </a:extLst>
          </p:cNvPr>
          <p:cNvSpPr/>
          <p:nvPr/>
        </p:nvSpPr>
        <p:spPr>
          <a:xfrm>
            <a:off x="763266" y="3363695"/>
            <a:ext cx="1981633" cy="461665"/>
          </a:xfrm>
          <a:prstGeom prst="rect">
            <a:avLst/>
          </a:prstGeom>
          <a:noFill/>
        </p:spPr>
        <p:txBody>
          <a:bodyPr wrap="none" lIns="91440" tIns="45720" rIns="91440" bIns="45720">
            <a:spAutoFit/>
          </a:bodyPr>
          <a:lstStyle/>
          <a:p>
            <a:pPr algn="ctr"/>
            <a:r>
              <a:rPr lang="en-US" sz="2400" b="1" cap="none" spc="0"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Umpan</a:t>
            </a:r>
            <a:r>
              <a:rPr lang="en-US" sz="24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2400" b="1" cap="none" spc="0"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balik</a:t>
            </a:r>
            <a:r>
              <a:rPr lang="en-US" sz="24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p:txBody>
      </p:sp>
      <p:sp>
        <p:nvSpPr>
          <p:cNvPr id="15" name="Rectangle 14">
            <a:extLst>
              <a:ext uri="{FF2B5EF4-FFF2-40B4-BE49-F238E27FC236}">
                <a16:creationId xmlns:a16="http://schemas.microsoft.com/office/drawing/2014/main" id="{C071B7BE-2235-960F-C8E7-750717285B30}"/>
              </a:ext>
            </a:extLst>
          </p:cNvPr>
          <p:cNvSpPr/>
          <p:nvPr/>
        </p:nvSpPr>
        <p:spPr>
          <a:xfrm>
            <a:off x="8508732" y="3374558"/>
            <a:ext cx="1031052" cy="461665"/>
          </a:xfrm>
          <a:prstGeom prst="rect">
            <a:avLst/>
          </a:prstGeom>
          <a:noFill/>
        </p:spPr>
        <p:txBody>
          <a:bodyPr wrap="none" lIns="91440" tIns="45720" rIns="91440" bIns="45720">
            <a:spAutoFit/>
          </a:bodyPr>
          <a:lstStyle/>
          <a:p>
            <a:pPr algn="ctr"/>
            <a:r>
              <a:rPr lang="en-US" sz="2400" b="1"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Pesan</a:t>
            </a:r>
            <a:r>
              <a:rPr lang="en-US" sz="24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p:txBody>
      </p:sp>
      <p:sp>
        <p:nvSpPr>
          <p:cNvPr id="16" name="Rectangle 15">
            <a:extLst>
              <a:ext uri="{FF2B5EF4-FFF2-40B4-BE49-F238E27FC236}">
                <a16:creationId xmlns:a16="http://schemas.microsoft.com/office/drawing/2014/main" id="{3A81204A-78DF-83B9-0903-0AF9CCE3AB27}"/>
              </a:ext>
            </a:extLst>
          </p:cNvPr>
          <p:cNvSpPr/>
          <p:nvPr/>
        </p:nvSpPr>
        <p:spPr>
          <a:xfrm>
            <a:off x="6887158" y="5865181"/>
            <a:ext cx="1098379" cy="461665"/>
          </a:xfrm>
          <a:prstGeom prst="rect">
            <a:avLst/>
          </a:prstGeom>
          <a:noFill/>
        </p:spPr>
        <p:txBody>
          <a:bodyPr wrap="none" lIns="91440" tIns="45720" rIns="91440" bIns="45720">
            <a:spAutoFit/>
          </a:bodyPr>
          <a:lstStyle/>
          <a:p>
            <a:pPr algn="ctr"/>
            <a:r>
              <a:rPr lang="en-US" sz="24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Media </a:t>
            </a:r>
          </a:p>
        </p:txBody>
      </p:sp>
      <p:sp>
        <p:nvSpPr>
          <p:cNvPr id="17" name="Rectangle 16">
            <a:extLst>
              <a:ext uri="{FF2B5EF4-FFF2-40B4-BE49-F238E27FC236}">
                <a16:creationId xmlns:a16="http://schemas.microsoft.com/office/drawing/2014/main" id="{997007E9-F675-6EEE-C162-8FA699852845}"/>
              </a:ext>
            </a:extLst>
          </p:cNvPr>
          <p:cNvSpPr/>
          <p:nvPr/>
        </p:nvSpPr>
        <p:spPr>
          <a:xfrm>
            <a:off x="2397859" y="5865180"/>
            <a:ext cx="2051395" cy="461665"/>
          </a:xfrm>
          <a:prstGeom prst="rect">
            <a:avLst/>
          </a:prstGeom>
          <a:noFill/>
        </p:spPr>
        <p:txBody>
          <a:bodyPr wrap="none" lIns="91440" tIns="45720" rIns="91440" bIns="45720">
            <a:spAutoFit/>
          </a:bodyPr>
          <a:lstStyle/>
          <a:p>
            <a:pPr algn="ctr"/>
            <a:r>
              <a:rPr lang="en-US" sz="2400" b="1" dirty="0" err="1">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Komunikator</a:t>
            </a:r>
            <a:r>
              <a:rPr lang="en-US" sz="24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p>
        </p:txBody>
      </p:sp>
      <p:sp>
        <p:nvSpPr>
          <p:cNvPr id="18" name="Rectangle 17">
            <a:extLst>
              <a:ext uri="{FF2B5EF4-FFF2-40B4-BE49-F238E27FC236}">
                <a16:creationId xmlns:a16="http://schemas.microsoft.com/office/drawing/2014/main" id="{78278C25-94B8-90FA-5ACE-59FA84747824}"/>
              </a:ext>
            </a:extLst>
          </p:cNvPr>
          <p:cNvSpPr/>
          <p:nvPr/>
        </p:nvSpPr>
        <p:spPr>
          <a:xfrm>
            <a:off x="9156523" y="5926735"/>
            <a:ext cx="2609304" cy="400110"/>
          </a:xfrm>
          <a:prstGeom prst="rect">
            <a:avLst/>
          </a:prstGeom>
          <a:noFill/>
        </p:spPr>
        <p:txBody>
          <a:bodyPr wrap="none" lIns="91440" tIns="45720" rIns="91440" bIns="45720">
            <a:spAutoFit/>
          </a:bodyPr>
          <a:lstStyle/>
          <a:p>
            <a:pPr algn="ctr"/>
            <a:r>
              <a:rPr lang="en-US" sz="2000" b="1" cap="none" spc="0" dirty="0" err="1">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Sumber</a:t>
            </a:r>
            <a:r>
              <a:rPr lang="en-US" sz="2000" b="1"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 Suranto AW</a:t>
            </a:r>
          </a:p>
        </p:txBody>
      </p:sp>
      <p:cxnSp>
        <p:nvCxnSpPr>
          <p:cNvPr id="20" name="Straight Arrow Connector 19">
            <a:extLst>
              <a:ext uri="{FF2B5EF4-FFF2-40B4-BE49-F238E27FC236}">
                <a16:creationId xmlns:a16="http://schemas.microsoft.com/office/drawing/2014/main" id="{9526C629-6DE8-4D95-4F78-2B0EA9668AF7}"/>
              </a:ext>
            </a:extLst>
          </p:cNvPr>
          <p:cNvCxnSpPr>
            <a:stCxn id="4" idx="7"/>
          </p:cNvCxnSpPr>
          <p:nvPr/>
        </p:nvCxnSpPr>
        <p:spPr>
          <a:xfrm flipV="1">
            <a:off x="6541742" y="2144486"/>
            <a:ext cx="250944" cy="5532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87F437CE-9ED3-E948-FA7D-0EA6C352C497}"/>
              </a:ext>
            </a:extLst>
          </p:cNvPr>
          <p:cNvCxnSpPr>
            <a:stCxn id="4" idx="1"/>
          </p:cNvCxnSpPr>
          <p:nvPr/>
        </p:nvCxnSpPr>
        <p:spPr>
          <a:xfrm flipH="1" flipV="1">
            <a:off x="4030015" y="2144486"/>
            <a:ext cx="479624" cy="5532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6F4F1744-8F31-8709-FCD7-16D8E678DE86}"/>
              </a:ext>
            </a:extLst>
          </p:cNvPr>
          <p:cNvCxnSpPr>
            <a:stCxn id="4" idx="6"/>
          </p:cNvCxnSpPr>
          <p:nvPr/>
        </p:nvCxnSpPr>
        <p:spPr>
          <a:xfrm>
            <a:off x="6962605" y="3428998"/>
            <a:ext cx="75536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0A648242-63A9-2947-B70C-EB58674A5755}"/>
              </a:ext>
            </a:extLst>
          </p:cNvPr>
          <p:cNvCxnSpPr>
            <a:stCxn id="4" idx="2"/>
          </p:cNvCxnSpPr>
          <p:nvPr/>
        </p:nvCxnSpPr>
        <p:spPr>
          <a:xfrm flipH="1">
            <a:off x="2892148" y="3428998"/>
            <a:ext cx="119662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4BC5ECF4-572B-C609-A19F-2B9B2A5697CC}"/>
              </a:ext>
            </a:extLst>
          </p:cNvPr>
          <p:cNvCxnSpPr>
            <a:stCxn id="4" idx="5"/>
          </p:cNvCxnSpPr>
          <p:nvPr/>
        </p:nvCxnSpPr>
        <p:spPr>
          <a:xfrm>
            <a:off x="6541742" y="4160248"/>
            <a:ext cx="472447" cy="11302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CE467DA8-4B08-BE4E-CE6C-111386307834}"/>
              </a:ext>
            </a:extLst>
          </p:cNvPr>
          <p:cNvCxnSpPr>
            <a:stCxn id="4" idx="3"/>
          </p:cNvCxnSpPr>
          <p:nvPr/>
        </p:nvCxnSpPr>
        <p:spPr>
          <a:xfrm flipH="1">
            <a:off x="3755571" y="4160248"/>
            <a:ext cx="754068" cy="11302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1014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FF7CD0D-682E-3B74-C0D0-E491FFFE4ADD}"/>
              </a:ext>
            </a:extLst>
          </p:cNvPr>
          <p:cNvSpPr txBox="1"/>
          <p:nvPr/>
        </p:nvSpPr>
        <p:spPr>
          <a:xfrm>
            <a:off x="1360715" y="1536174"/>
            <a:ext cx="9231086" cy="3046988"/>
          </a:xfrm>
          <a:prstGeom prst="rect">
            <a:avLst/>
          </a:prstGeom>
          <a:noFill/>
        </p:spPr>
        <p:txBody>
          <a:bodyPr wrap="square">
            <a:spAutoFit/>
          </a:bodyPr>
          <a:lstStyle/>
          <a:p>
            <a:pPr algn="just"/>
            <a:r>
              <a:rPr lang="en-ID" sz="2400" b="1" i="0" dirty="0">
                <a:solidFill>
                  <a:srgbClr val="5E5E5E"/>
                </a:solidFill>
                <a:effectLst/>
                <a:latin typeface="Open Sans" panose="020B0606030504020204" pitchFamily="34" charset="0"/>
              </a:rPr>
              <a:t>Pada </a:t>
            </a:r>
            <a:r>
              <a:rPr lang="en-ID" sz="2400" b="1" i="0" dirty="0" err="1">
                <a:solidFill>
                  <a:srgbClr val="5E5E5E"/>
                </a:solidFill>
                <a:effectLst/>
                <a:latin typeface="Open Sans" panose="020B0606030504020204" pitchFamily="34" charset="0"/>
              </a:rPr>
              <a:t>intinya</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komunikasi</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organisasi</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merupakan</a:t>
            </a:r>
            <a:r>
              <a:rPr lang="en-ID" sz="2400" b="1" i="0" dirty="0">
                <a:solidFill>
                  <a:srgbClr val="5E5E5E"/>
                </a:solidFill>
                <a:effectLst/>
                <a:latin typeface="Open Sans" panose="020B0606030504020204" pitchFamily="34" charset="0"/>
              </a:rPr>
              <a:t> proses </a:t>
            </a:r>
            <a:r>
              <a:rPr lang="en-ID" sz="2400" b="1" i="0" dirty="0" err="1">
                <a:solidFill>
                  <a:srgbClr val="5E5E5E"/>
                </a:solidFill>
                <a:effectLst/>
                <a:latin typeface="Open Sans" panose="020B0606030504020204" pitchFamily="34" charset="0"/>
              </a:rPr>
              <a:t>pertukaran</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informasi</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atau</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pesan</a:t>
            </a:r>
            <a:r>
              <a:rPr lang="en-ID" sz="2400" b="1" i="0" dirty="0">
                <a:solidFill>
                  <a:srgbClr val="5E5E5E"/>
                </a:solidFill>
                <a:effectLst/>
                <a:latin typeface="Open Sans" panose="020B0606030504020204" pitchFamily="34" charset="0"/>
              </a:rPr>
              <a:t> yang </a:t>
            </a:r>
            <a:r>
              <a:rPr lang="en-ID" sz="2400" b="1" i="0" dirty="0" err="1">
                <a:solidFill>
                  <a:srgbClr val="5E5E5E"/>
                </a:solidFill>
                <a:effectLst/>
                <a:latin typeface="Open Sans" panose="020B0606030504020204" pitchFamily="34" charset="0"/>
              </a:rPr>
              <a:t>berlangsung</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dalam</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suatu</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organisasi</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untuk</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mencapai</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tujuan</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tertentu</a:t>
            </a:r>
            <a:r>
              <a:rPr lang="en-ID" sz="2400" b="1" i="0" dirty="0">
                <a:solidFill>
                  <a:srgbClr val="5E5E5E"/>
                </a:solidFill>
                <a:effectLst/>
                <a:latin typeface="Open Sans" panose="020B0606030504020204" pitchFamily="34" charset="0"/>
              </a:rPr>
              <a:t> yang </a:t>
            </a:r>
            <a:r>
              <a:rPr lang="en-ID" sz="2400" b="1" i="0" dirty="0" err="1">
                <a:solidFill>
                  <a:srgbClr val="5E5E5E"/>
                </a:solidFill>
                <a:effectLst/>
                <a:latin typeface="Open Sans" panose="020B0606030504020204" pitchFamily="34" charset="0"/>
              </a:rPr>
              <a:t>telah</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ditetapkan</a:t>
            </a:r>
            <a:r>
              <a:rPr lang="en-ID" sz="2400" b="1" i="0" dirty="0">
                <a:solidFill>
                  <a:srgbClr val="5E5E5E"/>
                </a:solidFill>
                <a:effectLst/>
                <a:latin typeface="Open Sans" panose="020B0606030504020204" pitchFamily="34" charset="0"/>
              </a:rPr>
              <a:t>. </a:t>
            </a:r>
            <a:r>
              <a:rPr lang="en-ID" sz="2400" b="1" dirty="0">
                <a:solidFill>
                  <a:srgbClr val="5E5E5E"/>
                </a:solidFill>
                <a:latin typeface="Open Sans" panose="020B0606030504020204" pitchFamily="34" charset="0"/>
              </a:rPr>
              <a:t>P</a:t>
            </a:r>
            <a:r>
              <a:rPr lang="en-ID" sz="2400" b="1" i="0" dirty="0">
                <a:solidFill>
                  <a:srgbClr val="5E5E5E"/>
                </a:solidFill>
                <a:effectLst/>
                <a:latin typeface="Open Sans" panose="020B0606030504020204" pitchFamily="34" charset="0"/>
              </a:rPr>
              <a:t>roses </a:t>
            </a:r>
            <a:r>
              <a:rPr lang="en-ID" sz="2400" b="1" i="0" dirty="0" err="1">
                <a:solidFill>
                  <a:srgbClr val="5E5E5E"/>
                </a:solidFill>
                <a:effectLst/>
                <a:latin typeface="Open Sans" panose="020B0606030504020204" pitchFamily="34" charset="0"/>
              </a:rPr>
              <a:t>pertukaran</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ini</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akan</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membentuk</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arus</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informasi</a:t>
            </a:r>
            <a:r>
              <a:rPr lang="en-ID" sz="2400" b="1" i="0" dirty="0">
                <a:solidFill>
                  <a:srgbClr val="5E5E5E"/>
                </a:solidFill>
                <a:effectLst/>
                <a:latin typeface="Open Sans" panose="020B0606030504020204" pitchFamily="34" charset="0"/>
              </a:rPr>
              <a:t> yang </a:t>
            </a:r>
            <a:r>
              <a:rPr lang="en-ID" sz="2400" b="1" i="0" dirty="0" err="1">
                <a:solidFill>
                  <a:srgbClr val="5E5E5E"/>
                </a:solidFill>
                <a:effectLst/>
                <a:latin typeface="Open Sans" panose="020B0606030504020204" pitchFamily="34" charset="0"/>
              </a:rPr>
              <a:t>memunculkan</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jaringan</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informasi</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dalam</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organisasi</a:t>
            </a:r>
            <a:r>
              <a:rPr lang="en-ID" sz="2400" b="1" i="0" dirty="0">
                <a:solidFill>
                  <a:srgbClr val="5E5E5E"/>
                </a:solidFill>
                <a:effectLst/>
                <a:latin typeface="Open Sans" panose="020B0606030504020204" pitchFamily="34" charset="0"/>
              </a:rPr>
              <a:t> yang </a:t>
            </a:r>
            <a:r>
              <a:rPr lang="en-ID" sz="2400" b="1" i="0" dirty="0" err="1">
                <a:solidFill>
                  <a:srgbClr val="5E5E5E"/>
                </a:solidFill>
                <a:effectLst/>
                <a:latin typeface="Open Sans" panose="020B0606030504020204" pitchFamily="34" charset="0"/>
              </a:rPr>
              <a:t>bersangkutan</a:t>
            </a:r>
            <a:r>
              <a:rPr lang="en-ID" sz="2400" b="1" i="0" dirty="0">
                <a:solidFill>
                  <a:srgbClr val="5E5E5E"/>
                </a:solidFill>
                <a:effectLst/>
                <a:latin typeface="Open Sans" panose="020B0606030504020204" pitchFamily="34" charset="0"/>
              </a:rPr>
              <a:t>. Proses </a:t>
            </a:r>
            <a:r>
              <a:rPr lang="en-ID" sz="2400" b="1" i="0" dirty="0" err="1">
                <a:solidFill>
                  <a:srgbClr val="5E5E5E"/>
                </a:solidFill>
                <a:effectLst/>
                <a:latin typeface="Open Sans" panose="020B0606030504020204" pitchFamily="34" charset="0"/>
              </a:rPr>
              <a:t>penyampaian</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informasi</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ini</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bisa</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dalam</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bentuk</a:t>
            </a:r>
            <a:r>
              <a:rPr lang="en-ID" sz="2400" b="1" i="0" dirty="0">
                <a:solidFill>
                  <a:srgbClr val="5E5E5E"/>
                </a:solidFill>
                <a:effectLst/>
                <a:latin typeface="Open Sans" panose="020B0606030504020204" pitchFamily="34" charset="0"/>
              </a:rPr>
              <a:t> formal </a:t>
            </a:r>
            <a:r>
              <a:rPr lang="en-ID" sz="2400" b="1" i="0" dirty="0" err="1">
                <a:solidFill>
                  <a:srgbClr val="5E5E5E"/>
                </a:solidFill>
                <a:effectLst/>
                <a:latin typeface="Open Sans" panose="020B0606030504020204" pitchFamily="34" charset="0"/>
              </a:rPr>
              <a:t>maupun</a:t>
            </a:r>
            <a:r>
              <a:rPr lang="en-ID" sz="2400" b="1" i="0" dirty="0">
                <a:solidFill>
                  <a:srgbClr val="5E5E5E"/>
                </a:solidFill>
                <a:effectLst/>
                <a:latin typeface="Open Sans" panose="020B0606030504020204" pitchFamily="34" charset="0"/>
              </a:rPr>
              <a:t> informal </a:t>
            </a:r>
            <a:r>
              <a:rPr lang="en-ID" sz="2400" b="1" i="0" dirty="0" err="1">
                <a:solidFill>
                  <a:srgbClr val="5E5E5E"/>
                </a:solidFill>
                <a:effectLst/>
                <a:latin typeface="Open Sans" panose="020B0606030504020204" pitchFamily="34" charset="0"/>
              </a:rPr>
              <a:t>asalkan</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tujuan</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bisa</a:t>
            </a:r>
            <a:r>
              <a:rPr lang="en-ID" sz="2400" b="1" i="0" dirty="0">
                <a:solidFill>
                  <a:srgbClr val="5E5E5E"/>
                </a:solidFill>
                <a:effectLst/>
                <a:latin typeface="Open Sans" panose="020B0606030504020204" pitchFamily="34" charset="0"/>
              </a:rPr>
              <a:t> </a:t>
            </a:r>
            <a:r>
              <a:rPr lang="en-ID" sz="2400" b="1" i="0" dirty="0" err="1">
                <a:solidFill>
                  <a:srgbClr val="5E5E5E"/>
                </a:solidFill>
                <a:effectLst/>
                <a:latin typeface="Open Sans" panose="020B0606030504020204" pitchFamily="34" charset="0"/>
              </a:rPr>
              <a:t>terwujud</a:t>
            </a:r>
            <a:r>
              <a:rPr lang="en-ID" sz="2400" b="1" i="0" dirty="0">
                <a:solidFill>
                  <a:srgbClr val="5E5E5E"/>
                </a:solidFill>
                <a:effectLst/>
                <a:latin typeface="Open Sans" panose="020B0606030504020204" pitchFamily="34" charset="0"/>
              </a:rPr>
              <a:t>.</a:t>
            </a:r>
            <a:endParaRPr lang="en-ID" sz="2400" b="1" dirty="0"/>
          </a:p>
        </p:txBody>
      </p:sp>
    </p:spTree>
    <p:extLst>
      <p:ext uri="{BB962C8B-B14F-4D97-AF65-F5344CB8AC3E}">
        <p14:creationId xmlns:p14="http://schemas.microsoft.com/office/powerpoint/2010/main" val="5570908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TotalTime>
  <Words>1498</Words>
  <Application>Microsoft Office PowerPoint</Application>
  <PresentationFormat>Widescreen</PresentationFormat>
  <Paragraphs>170</Paragraphs>
  <Slides>28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28</vt:i4>
      </vt:variant>
    </vt:vector>
  </HeadingPairs>
  <TitlesOfParts>
    <vt:vector size="38" baseType="lpstr">
      <vt:lpstr>Aharoni</vt:lpstr>
      <vt:lpstr>Arial</vt:lpstr>
      <vt:lpstr>Arial Narrow</vt:lpstr>
      <vt:lpstr>Calibri</vt:lpstr>
      <vt:lpstr>Calibri Light</vt:lpstr>
      <vt:lpstr>Open Sans</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Persepsi, Paradigma dan Konsep Komunikasi Organisasi </vt:lpstr>
      <vt:lpstr>PowerPoint Presentation</vt:lpstr>
      <vt:lpstr>PowerPoint Presentation</vt:lpstr>
      <vt:lpstr>PowerPoint Presentation</vt:lpstr>
      <vt:lpstr>PowerPoint Presentation</vt:lpstr>
      <vt:lpstr>Kesimpulannya</vt:lpstr>
      <vt:lpstr>PowerPoint Presentation</vt:lpstr>
      <vt:lpstr>PowerPoint Presentation</vt:lpstr>
      <vt:lpstr>Pesan</vt:lpstr>
      <vt:lpstr>PowerPoint Presentation</vt:lpstr>
      <vt:lpstr>Jaringan</vt:lpstr>
      <vt:lpstr>Hubungan</vt:lpstr>
      <vt:lpstr>Lingkungan</vt:lpstr>
      <vt:lpstr>Ketidakpastian</vt:lpstr>
      <vt:lpstr>Keadaan Saling Tergantung</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Citra Muchtars</dc:creator>
  <cp:lastModifiedBy>Citra Muchtars</cp:lastModifiedBy>
  <cp:revision>4</cp:revision>
  <dcterms:created xsi:type="dcterms:W3CDTF">2024-09-27T02:40:53Z</dcterms:created>
  <dcterms:modified xsi:type="dcterms:W3CDTF">2025-09-12T17:04:45Z</dcterms:modified>
</cp:coreProperties>
</file>